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81" r:id="rId6"/>
    <p:sldId id="282" r:id="rId7"/>
    <p:sldId id="288" r:id="rId8"/>
    <p:sldId id="289" r:id="rId9"/>
    <p:sldId id="290" r:id="rId10"/>
    <p:sldId id="291" r:id="rId11"/>
    <p:sldId id="292" r:id="rId12"/>
    <p:sldId id="294" r:id="rId13"/>
    <p:sldId id="275" r:id="rId1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3E2"/>
    <a:srgbClr val="F6F6FF"/>
    <a:srgbClr val="E6E6E6"/>
    <a:srgbClr val="B5DD1A"/>
    <a:srgbClr val="006FBA"/>
    <a:srgbClr val="00A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6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ita Orentaitė" userId="6d915a59-3843-434d-a8de-d10299d56e4c" providerId="ADAL" clId="{649A087A-8E6F-4612-A4BA-1633B90BEC10}"/>
    <pc:docChg chg="delSld modSld">
      <pc:chgData name="Jolita Orentaitė" userId="6d915a59-3843-434d-a8de-d10299d56e4c" providerId="ADAL" clId="{649A087A-8E6F-4612-A4BA-1633B90BEC10}" dt="2022-12-07T07:03:06.393" v="2" actId="1076"/>
      <pc:docMkLst>
        <pc:docMk/>
      </pc:docMkLst>
      <pc:sldChg chg="del">
        <pc:chgData name="Jolita Orentaitė" userId="6d915a59-3843-434d-a8de-d10299d56e4c" providerId="ADAL" clId="{649A087A-8E6F-4612-A4BA-1633B90BEC10}" dt="2022-12-07T07:02:47.366" v="0" actId="2696"/>
        <pc:sldMkLst>
          <pc:docMk/>
          <pc:sldMk cId="2915868320" sldId="293"/>
        </pc:sldMkLst>
      </pc:sldChg>
      <pc:sldChg chg="modSp mod">
        <pc:chgData name="Jolita Orentaitė" userId="6d915a59-3843-434d-a8de-d10299d56e4c" providerId="ADAL" clId="{649A087A-8E6F-4612-A4BA-1633B90BEC10}" dt="2022-12-07T07:03:06.393" v="2" actId="1076"/>
        <pc:sldMkLst>
          <pc:docMk/>
          <pc:sldMk cId="2344367727" sldId="294"/>
        </pc:sldMkLst>
        <pc:spChg chg="mod">
          <ac:chgData name="Jolita Orentaitė" userId="6d915a59-3843-434d-a8de-d10299d56e4c" providerId="ADAL" clId="{649A087A-8E6F-4612-A4BA-1633B90BEC10}" dt="2022-12-07T07:03:06.393" v="2" actId="1076"/>
          <ac:spMkLst>
            <pc:docMk/>
            <pc:sldMk cId="2344367727" sldId="294"/>
            <ac:spMk id="4" creationId="{56B71A45-7A68-84FD-C7DD-7AF50C4F85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rnas-Medium"/>
              </a:defRPr>
            </a:lvl1pPr>
          </a:lstStyle>
          <a:p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rnas-Medium"/>
              </a:defRPr>
            </a:lvl1pPr>
          </a:lstStyle>
          <a:p>
            <a:fld id="{68554DAC-6EF0-485C-A6C6-39CB7FC28070}" type="datetimeFigureOut">
              <a:rPr lang="lt-LT" smtClean="0"/>
              <a:pPr/>
              <a:t>2022-12-07</a:t>
            </a:fld>
            <a:endParaRPr lang="lt-L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rnas-Medium"/>
              </a:defRPr>
            </a:lvl1pPr>
          </a:lstStyle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rnas-Medium"/>
              </a:defRPr>
            </a:lvl1pPr>
          </a:lstStyle>
          <a:p>
            <a:fld id="{365AD71A-3AD3-426B-8752-A11AEC44B2F3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49268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rnas-Medium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rnas-Medium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rnas-Medium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rnas-Medium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rnas-Medium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17B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346B44A9-AC8B-4ABF-B296-E906F5C20E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2800"/>
            <a:ext cx="12192000" cy="2012950"/>
          </a:xfrm>
          <a:prstGeom prst="rect">
            <a:avLst/>
          </a:prstGeom>
        </p:spPr>
      </p:pic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07E7A3-B048-4481-BEFC-13F244F8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9126" y="0"/>
            <a:ext cx="392874" cy="365125"/>
          </a:xfrm>
          <a:solidFill>
            <a:schemeClr val="bg1"/>
          </a:solidFill>
        </p:spPr>
        <p:txBody>
          <a:bodyPr/>
          <a:lstStyle>
            <a:lvl1pPr algn="ctr">
              <a:defRPr b="1">
                <a:solidFill>
                  <a:srgbClr val="17B3E2"/>
                </a:solidFill>
              </a:defRPr>
            </a:lvl1pPr>
          </a:lstStyle>
          <a:p>
            <a:fld id="{58FF640A-836C-497D-BED0-F0028F3EA592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0992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14E9-6321-40FE-8424-AF6AB7C3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E33B1-20AD-46B4-B344-1180DDF1B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DCEA3-1B18-412C-BDFA-74C7156B5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92CDC-5EF2-4A9A-B34E-F900986B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A0D0E-7F53-4436-BAE2-14FB42B8E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106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72188-AC0C-4360-BED9-9EB78E09A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CA7F0-2573-41A0-A35F-51BB59347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D1704-F4BD-4DFA-9E5C-F8C849A9C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731D6-FAE2-40E8-A02A-31F6EF3A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57B39-1CF0-405C-A8DF-25420CB28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8113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6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1CFFF0-7E01-4BD7-B042-6B1CF2E10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46794"/>
            <a:ext cx="12192000" cy="201295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E5B3B172-8D80-4E9C-87F0-7E853E5745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72800"/>
            <a:ext cx="12192000" cy="201295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0041BC5-243F-4F96-BE87-5E09D985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9126" y="0"/>
            <a:ext cx="392874" cy="365125"/>
          </a:xfrm>
          <a:solidFill>
            <a:schemeClr val="bg1"/>
          </a:solidFill>
        </p:spPr>
        <p:txBody>
          <a:bodyPr/>
          <a:lstStyle>
            <a:lvl1pPr algn="ctr">
              <a:defRPr b="1">
                <a:solidFill>
                  <a:srgbClr val="17B3E2"/>
                </a:solidFill>
              </a:defRPr>
            </a:lvl1pPr>
          </a:lstStyle>
          <a:p>
            <a:fld id="{58FF640A-836C-497D-BED0-F0028F3EA592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285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EB704-E8C9-4F3C-BC7B-030F369F5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9C117-1562-4E86-AAA2-1615FC86B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7CBC-F706-43CE-BB83-E792D366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03DE0-13BD-48F2-BB0D-826FC2D41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E5314-504D-4226-A984-EA3FB90C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0926" y="6356350"/>
            <a:ext cx="392874" cy="365125"/>
          </a:xfrm>
          <a:solidFill>
            <a:schemeClr val="bg1"/>
          </a:solidFill>
        </p:spPr>
        <p:txBody>
          <a:bodyPr/>
          <a:lstStyle>
            <a:lvl1pPr>
              <a:defRPr b="1">
                <a:solidFill>
                  <a:srgbClr val="17B3E2"/>
                </a:solidFill>
              </a:defRPr>
            </a:lvl1pPr>
          </a:lstStyle>
          <a:p>
            <a:fld id="{58FF640A-836C-497D-BED0-F0028F3EA592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4787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0A68-2C2B-41CD-9D1C-B15611E26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2C926-6CC2-466D-AAB9-BC8558488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A90C22-553B-4786-B4DB-6917D142E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9FE4B-FD54-446C-9197-CC3E5B83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BCEBC-09F3-4AB6-BEF1-64C4690D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3BE24-0F9E-45B0-843F-779DE947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838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C7EB0-63ED-46B0-B2F0-9490AC0DB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50E1E-4B87-4EB1-AA64-627479144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D7972-0D8B-47F6-81DE-7E2DABC2C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D1BE75-9363-43F5-9395-16E26EB2E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D0BD0-1FF2-4A27-8913-B25B36CF6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FADE31-A921-4633-A53A-21CB27925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A78E6-0548-4FA3-93BD-587417305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B0315C-F38F-4FBE-8381-16AE0C15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9929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FB65-A57F-41C6-836F-8FD83A05D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5E6DE-F424-4D10-B300-9EFE9117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4D3F4-3931-4FC9-B19F-B5887C3E8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AB58E-D189-4077-9012-93A1C8E4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1474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C1A4C4-89D3-47C7-88C9-9DBF1487D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E998B3-A2B4-4003-A764-9EA0BD8C2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F39E0-A49D-4CEE-9025-9329ACF4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535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FF583-7CFC-42CC-A7BF-66DC98525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0F6F6-7046-4D6D-9BE1-AA27D8A4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A10B0-5198-4E98-936E-6EF8AB7FC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F88D6A-41C3-4939-B515-8FCC29DCF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46C90-CE84-434C-9AF0-1F94D5CC2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ACBEDA-CDFF-4FB5-8CDF-D68C9E48B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7082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C2BEA-A642-4601-BAB8-B8D5EED94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15EACF-47F4-4308-9D40-F9E11EBE5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EA235-4686-4DF3-92FA-1963BAF37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C0B7F-0A3E-47EA-9264-C2AFC1C5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407C2-1455-458F-99ED-BF65EE21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B588D-8FAE-4FF0-8989-82148BD9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107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80F1B8-3A74-4629-AC74-58659814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F83D0-9AD5-4911-BF0E-A52C75662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D173C-9E77-4B98-88B6-8BCB73C8CC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rnas-Medium"/>
              </a:defRPr>
            </a:lvl1pPr>
          </a:lstStyle>
          <a:p>
            <a:endParaRPr lang="lt-L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1B1CF-5AE7-4357-BB8F-BA73F248D7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rnas-Medium"/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84362-FFC3-48F2-965B-16962AD63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rnas-Medium"/>
              </a:defRPr>
            </a:lvl1pPr>
          </a:lstStyle>
          <a:p>
            <a:fld id="{58FF640A-836C-497D-BED0-F0028F3EA592}" type="slidenum">
              <a:rPr lang="lt-LT" smtClean="0"/>
              <a:pPr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321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rnas-Medium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rnas-Medium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rnas-Medium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rnas-Medium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rnas-Medium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4C5AC0-624E-4D3B-95A0-B3F6326A4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8E17CD-17AC-4D2B-A573-44080FE5E81F}"/>
              </a:ext>
            </a:extLst>
          </p:cNvPr>
          <p:cNvSpPr txBox="1"/>
          <p:nvPr/>
        </p:nvSpPr>
        <p:spPr>
          <a:xfrm>
            <a:off x="1579569" y="3290199"/>
            <a:ext cx="8750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i="0" dirty="0" err="1">
                <a:solidFill>
                  <a:schemeClr val="bg1"/>
                </a:solidFill>
                <a:effectLst/>
                <a:latin typeface="Carnas-Medium"/>
                <a:cs typeface="Calibri" panose="020F0502020204030204" pitchFamily="34" charset="0"/>
              </a:rPr>
              <a:t>Bendrov</a:t>
            </a:r>
            <a:r>
              <a:rPr lang="lt-LT" sz="3200" b="0" i="0" dirty="0">
                <a:solidFill>
                  <a:schemeClr val="bg1"/>
                </a:solidFill>
                <a:effectLst/>
                <a:latin typeface="Carnas-Medium"/>
                <a:cs typeface="Calibri" panose="020F0502020204030204" pitchFamily="34" charset="0"/>
              </a:rPr>
              <a:t>ės viešųjų pirkimų dalyvių apklausa. Apibendrinimas</a:t>
            </a:r>
            <a:endParaRPr lang="lt-LT" dirty="0">
              <a:solidFill>
                <a:schemeClr val="bg1"/>
              </a:solidFill>
              <a:latin typeface="Carnas-Medium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31912A-4008-4CE6-8454-A53A65B29811}"/>
              </a:ext>
            </a:extLst>
          </p:cNvPr>
          <p:cNvSpPr txBox="1"/>
          <p:nvPr/>
        </p:nvSpPr>
        <p:spPr>
          <a:xfrm>
            <a:off x="1499358" y="2798780"/>
            <a:ext cx="875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spc="400" dirty="0">
                <a:solidFill>
                  <a:schemeClr val="bg1"/>
                </a:solidFill>
                <a:latin typeface="Carnas-Medium"/>
              </a:rPr>
              <a:t>LIEPOS 1</a:t>
            </a:r>
            <a:r>
              <a:rPr lang="en-US" sz="1400" b="1" spc="400" dirty="0">
                <a:solidFill>
                  <a:schemeClr val="bg1"/>
                </a:solidFill>
                <a:latin typeface="Carnas-Medium"/>
              </a:rPr>
              <a:t>4</a:t>
            </a:r>
            <a:r>
              <a:rPr lang="lt-LT" sz="1400" b="1" spc="400" dirty="0">
                <a:solidFill>
                  <a:schemeClr val="bg1"/>
                </a:solidFill>
                <a:latin typeface="Carnas-Medium"/>
              </a:rPr>
              <a:t>D. 202</a:t>
            </a:r>
            <a:r>
              <a:rPr lang="en-US" sz="1400" b="1" spc="400" dirty="0">
                <a:solidFill>
                  <a:schemeClr val="bg1"/>
                </a:solidFill>
                <a:latin typeface="Carnas-Medium"/>
              </a:rPr>
              <a:t>2</a:t>
            </a:r>
            <a:endParaRPr lang="lt-LT" sz="1400" b="1" spc="400" dirty="0">
              <a:solidFill>
                <a:schemeClr val="bg1"/>
              </a:solidFill>
              <a:latin typeface="Carnas-Medium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3F79A-D39B-4C90-A90A-83D738FADEB2}"/>
              </a:ext>
            </a:extLst>
          </p:cNvPr>
          <p:cNvSpPr txBox="1"/>
          <p:nvPr/>
        </p:nvSpPr>
        <p:spPr>
          <a:xfrm>
            <a:off x="3486573" y="4782402"/>
            <a:ext cx="4776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>
                <a:solidFill>
                  <a:schemeClr val="bg1"/>
                </a:solidFill>
                <a:latin typeface="Carnas-Medium"/>
                <a:cs typeface="Calibri" panose="020F0502020204030204" pitchFamily="34" charset="0"/>
              </a:rPr>
              <a:t>Tomas Mačiulis, Prevencijos skyriaus vadovas</a:t>
            </a:r>
          </a:p>
        </p:txBody>
      </p:sp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5BC45B6A-5E39-4BCA-92E3-93785539F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2402"/>
            <a:ext cx="12192000" cy="201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673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9F244C-57D2-4FA3-9103-85DEF5A0B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E3ACD92-B7C3-4587-8D20-D70663087C25}"/>
              </a:ext>
            </a:extLst>
          </p:cNvPr>
          <p:cNvSpPr txBox="1"/>
          <p:nvPr/>
        </p:nvSpPr>
        <p:spPr>
          <a:xfrm>
            <a:off x="1499358" y="2798780"/>
            <a:ext cx="87509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spc="400" dirty="0">
                <a:solidFill>
                  <a:schemeClr val="bg1"/>
                </a:solidFill>
                <a:latin typeface="Carnas-Medium" panose="02000603000000020004"/>
              </a:rPr>
              <a:t>LIEPOS 1</a:t>
            </a:r>
            <a:r>
              <a:rPr lang="en-US" sz="1400" b="1" spc="400" dirty="0">
                <a:solidFill>
                  <a:schemeClr val="bg1"/>
                </a:solidFill>
                <a:latin typeface="Carnas-Medium"/>
              </a:rPr>
              <a:t>4</a:t>
            </a:r>
            <a:r>
              <a:rPr lang="lt-LT" sz="1400" b="1" spc="400" dirty="0">
                <a:solidFill>
                  <a:schemeClr val="bg1"/>
                </a:solidFill>
                <a:latin typeface="Carnas-Medium" panose="02000603000000020004"/>
              </a:rPr>
              <a:t>D. 202</a:t>
            </a:r>
            <a:r>
              <a:rPr lang="en-US" sz="1400" b="1" spc="400" dirty="0">
                <a:solidFill>
                  <a:schemeClr val="bg1"/>
                </a:solidFill>
                <a:latin typeface="Carnas-Medium"/>
              </a:rPr>
              <a:t>2</a:t>
            </a:r>
            <a:endParaRPr lang="lt-LT" sz="1400" b="1" spc="400" dirty="0">
              <a:solidFill>
                <a:schemeClr val="bg1"/>
              </a:solidFill>
              <a:latin typeface="Carnas-Medium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2DBC920-635F-4FA0-A413-1AD15FEB9E6C}"/>
              </a:ext>
            </a:extLst>
          </p:cNvPr>
          <p:cNvSpPr txBox="1"/>
          <p:nvPr/>
        </p:nvSpPr>
        <p:spPr>
          <a:xfrm>
            <a:off x="3486573" y="4796257"/>
            <a:ext cx="4776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400" b="1" dirty="0">
                <a:solidFill>
                  <a:schemeClr val="bg1"/>
                </a:solidFill>
                <a:latin typeface="Carnas-Medium" panose="02000603000000020004"/>
                <a:cs typeface="Calibri" panose="020F0502020204030204" pitchFamily="34" charset="0"/>
              </a:rPr>
              <a:t>Tomas Mačiulis, Prevencijos skyriaus vadovas</a:t>
            </a:r>
          </a:p>
        </p:txBody>
      </p:sp>
      <p:pic>
        <p:nvPicPr>
          <p:cNvPr id="14" name="Picture 13" descr="Shape&#10;&#10;Description automatically generated with medium confidence">
            <a:extLst>
              <a:ext uri="{FF2B5EF4-FFF2-40B4-BE49-F238E27FC236}">
                <a16:creationId xmlns:a16="http://schemas.microsoft.com/office/drawing/2014/main" id="{C7D45A12-39A1-4991-AB72-48C2687D1E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32192"/>
            <a:ext cx="12192000" cy="201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045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8AD4C0-C19C-4203-BCEE-371D3EB00068}"/>
              </a:ext>
            </a:extLst>
          </p:cNvPr>
          <p:cNvSpPr txBox="1"/>
          <p:nvPr/>
        </p:nvSpPr>
        <p:spPr>
          <a:xfrm>
            <a:off x="769943" y="569797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solidFill>
                  <a:schemeClr val="bg2">
                    <a:lumMod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Apklausos statistika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BA0F8-DD06-45D9-905F-7B923F9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2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B71A45-7A68-84FD-C7DD-7AF50C4F85A6}"/>
              </a:ext>
            </a:extLst>
          </p:cNvPr>
          <p:cNvSpPr txBox="1"/>
          <p:nvPr/>
        </p:nvSpPr>
        <p:spPr>
          <a:xfrm>
            <a:off x="745189" y="1706588"/>
            <a:ext cx="10701621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/>
              <a:t>Apklausos anketa buvo išsiųsta 458 viešųjų pirkimų dalyviams, 2021-2022 metais dalyvavusiems UAB „Vilniaus vandenys“ vykdytuose viešuosiuose pirkimuose. </a:t>
            </a:r>
          </a:p>
          <a:p>
            <a:pPr>
              <a:lnSpc>
                <a:spcPct val="150000"/>
              </a:lnSpc>
            </a:pPr>
            <a:endParaRPr lang="lt-LT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dirty="0"/>
              <a:t>Anketą užpildė 56 respondentai atstovaujantys įmones, kurios Bendrovės viešuosiuose pirkimuose dalyvauja daugiau nei 2 metus.</a:t>
            </a:r>
            <a:endParaRPr lang="lt-LT" dirty="0">
              <a:latin typeface="Carnas"/>
            </a:endParaRPr>
          </a:p>
        </p:txBody>
      </p:sp>
    </p:spTree>
    <p:extLst>
      <p:ext uri="{BB962C8B-B14F-4D97-AF65-F5344CB8AC3E}">
        <p14:creationId xmlns:p14="http://schemas.microsoft.com/office/powerpoint/2010/main" val="71465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3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i="1" dirty="0"/>
              <a:t>Ar jūsų atstovaujama įmonė Bendrovės viešuosiuose pirkimuose dalyvauja daugiau nei 2 metus?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81B31A-DC6B-D9E0-3AC5-F50B29034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285" y="2232476"/>
            <a:ext cx="4707812" cy="26436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B7CC0A-5893-6E19-367B-2C7AB3302B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894" r="21277"/>
          <a:stretch/>
        </p:blipFill>
        <p:spPr>
          <a:xfrm>
            <a:off x="6193679" y="2223517"/>
            <a:ext cx="5019529" cy="26525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40856" y="4876094"/>
            <a:ext cx="2300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27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247493" y="4876095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27 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495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4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lt-LT" i="1" dirty="0"/>
              <a:t>r manote, kad Bendrovės viešieji pirkimai tapo skaidresni nei anksčiau?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40856" y="4876094"/>
            <a:ext cx="2300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2</a:t>
            </a:r>
            <a:r>
              <a:rPr lang="en-US" sz="1200" dirty="0"/>
              <a:t>6</a:t>
            </a:r>
            <a:r>
              <a:rPr lang="lt-LT" sz="1200" dirty="0"/>
              <a:t>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247493" y="4876095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56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9FFDCB-0D7E-FCB3-F5DA-0E27A7BEF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028" y="2221169"/>
            <a:ext cx="5131384" cy="26250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AE4488-41C6-BEFD-C688-39707709E1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917" r="17313"/>
          <a:stretch/>
        </p:blipFill>
        <p:spPr>
          <a:xfrm>
            <a:off x="6549010" y="2251011"/>
            <a:ext cx="5250116" cy="259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5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i="1" dirty="0"/>
              <a:t>Jūsų manymu pirkimai tapo skaidresni, nes: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40856" y="4876094"/>
            <a:ext cx="2300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14</a:t>
            </a:r>
            <a:r>
              <a:rPr lang="lt-LT" sz="1200" dirty="0"/>
              <a:t>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247493" y="4876095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23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B4D03E-831D-19A0-E4AC-B2955EABF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00" y="2293176"/>
            <a:ext cx="5292489" cy="23347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A8C17C-5F45-923D-7F86-16F3B987388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226"/>
          <a:stretch/>
        </p:blipFill>
        <p:spPr>
          <a:xfrm>
            <a:off x="6095140" y="2293176"/>
            <a:ext cx="5703986" cy="233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2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6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</a:t>
            </a:r>
            <a:r>
              <a:rPr lang="lt-LT" i="1" dirty="0"/>
              <a:t>r jūsų manymu, Bendrovės pirkimų sąlygos, techninės specifikacijos riboja konkurenciją?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40856" y="4876094"/>
            <a:ext cx="2300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27</a:t>
            </a:r>
            <a:r>
              <a:rPr lang="lt-LT" sz="1200" dirty="0"/>
              <a:t>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247493" y="4876095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62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B30889-7E8B-1142-C055-2E803E228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559" y="2371724"/>
            <a:ext cx="4580062" cy="25043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10D23C-CCF1-0351-1C5B-B0C1C1755D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93" r="20181"/>
          <a:stretch/>
        </p:blipFill>
        <p:spPr>
          <a:xfrm>
            <a:off x="6201351" y="2371724"/>
            <a:ext cx="4580063" cy="250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1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7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i="1" dirty="0"/>
              <a:t>Kokios srities pirkimuose dalyvaudamas susidūrėte su konkurencijos ribojimu?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40856" y="4876094"/>
            <a:ext cx="2221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9</a:t>
            </a:r>
            <a:r>
              <a:rPr lang="lt-LT" sz="1200" dirty="0"/>
              <a:t>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247493" y="4876095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15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DED1E-FB58-24FC-AF73-B587C606A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19" y="2284943"/>
            <a:ext cx="4673927" cy="25829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6B014C-A653-600C-4897-5D3C04AAE7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585" r="9140"/>
          <a:stretch/>
        </p:blipFill>
        <p:spPr>
          <a:xfrm>
            <a:off x="6270311" y="2284942"/>
            <a:ext cx="4832770" cy="258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3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901E4E-45E3-496A-9F35-420ACFCBC2F0}"/>
              </a:ext>
            </a:extLst>
          </p:cNvPr>
          <p:cNvSpPr txBox="1"/>
          <p:nvPr/>
        </p:nvSpPr>
        <p:spPr>
          <a:xfrm>
            <a:off x="769943" y="438421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effectLst/>
                <a:latin typeface="Carnas-Medium" panose="02000603000000020004" pitchFamily="50" charset="-70"/>
              </a:rPr>
              <a:t>Apklausos rezultatai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FD0FA3-4420-492A-95AF-AF2B2ECC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8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C373-A25D-E152-91D2-940631A88C3E}"/>
              </a:ext>
            </a:extLst>
          </p:cNvPr>
          <p:cNvSpPr txBox="1"/>
          <p:nvPr/>
        </p:nvSpPr>
        <p:spPr>
          <a:xfrm>
            <a:off x="1293942" y="1249545"/>
            <a:ext cx="10701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i="1" dirty="0"/>
              <a:t>Ar dalyvaujant Bendrovės pirkimuose susidūrėte su konkurenciją ribojančiais pirkimų dalyvių tarpusavio susitarimais?</a:t>
            </a:r>
          </a:p>
          <a:p>
            <a:pPr algn="ctr"/>
            <a:r>
              <a:rPr lang="lt-LT" i="1" dirty="0"/>
              <a:t>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393BE0-6FC4-37D3-B71E-217A50EEE3A4}"/>
              </a:ext>
            </a:extLst>
          </p:cNvPr>
          <p:cNvSpPr txBox="1"/>
          <p:nvPr/>
        </p:nvSpPr>
        <p:spPr>
          <a:xfrm>
            <a:off x="1551489" y="5014594"/>
            <a:ext cx="2300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27</a:t>
            </a:r>
            <a:r>
              <a:rPr lang="lt-LT" sz="1200" dirty="0"/>
              <a:t>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endParaRPr lang="lt-LT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14A3C-29A9-5FE2-0199-8BB1674AE03A}"/>
              </a:ext>
            </a:extLst>
          </p:cNvPr>
          <p:cNvSpPr txBox="1"/>
          <p:nvPr/>
        </p:nvSpPr>
        <p:spPr>
          <a:xfrm>
            <a:off x="7104989" y="5014593"/>
            <a:ext cx="2335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1200" dirty="0"/>
              <a:t>Į klausimą atsakė </a:t>
            </a:r>
            <a:r>
              <a:rPr lang="en-US" sz="1200" dirty="0"/>
              <a:t>62 </a:t>
            </a:r>
            <a:r>
              <a:rPr lang="lt-LT" sz="1200" dirty="0" err="1"/>
              <a:t>respondenta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endParaRPr lang="lt-LT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D1D894-1A9F-BEF4-6E6A-A369CA8234EE}"/>
              </a:ext>
            </a:extLst>
          </p:cNvPr>
          <p:cNvSpPr txBox="1"/>
          <p:nvPr/>
        </p:nvSpPr>
        <p:spPr>
          <a:xfrm>
            <a:off x="7366561" y="1915611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2022 m.</a:t>
            </a:r>
            <a:endParaRPr lang="lt-L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A631EB-6514-C1EE-6D74-72A3E999DDB5}"/>
              </a:ext>
            </a:extLst>
          </p:cNvPr>
          <p:cNvSpPr txBox="1"/>
          <p:nvPr/>
        </p:nvSpPr>
        <p:spPr>
          <a:xfrm>
            <a:off x="2429446" y="1917904"/>
            <a:ext cx="5353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2020 m.</a:t>
            </a:r>
            <a:endParaRPr lang="lt-L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142078-853C-6C56-990D-95EB9050C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874" y="2256441"/>
            <a:ext cx="4235151" cy="27581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5CEAFA-E688-7C97-2CC8-14198416A1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51" r="16140"/>
          <a:stretch/>
        </p:blipFill>
        <p:spPr>
          <a:xfrm>
            <a:off x="6241312" y="2256441"/>
            <a:ext cx="4792130" cy="275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0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8AD4C0-C19C-4203-BCEE-371D3EB00068}"/>
              </a:ext>
            </a:extLst>
          </p:cNvPr>
          <p:cNvSpPr txBox="1"/>
          <p:nvPr/>
        </p:nvSpPr>
        <p:spPr>
          <a:xfrm>
            <a:off x="769943" y="569797"/>
            <a:ext cx="433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0" dirty="0">
                <a:solidFill>
                  <a:schemeClr val="bg2">
                    <a:lumMod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Apklausos </a:t>
            </a:r>
            <a:r>
              <a:rPr lang="en-US" sz="3200" b="1" i="0" dirty="0" err="1">
                <a:solidFill>
                  <a:schemeClr val="bg2">
                    <a:lumMod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lt-LT" sz="3200" b="1" i="0" dirty="0" err="1">
                <a:solidFill>
                  <a:schemeClr val="bg2">
                    <a:lumMod val="1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švados</a:t>
            </a:r>
            <a:endParaRPr lang="lt-LT" b="1" dirty="0">
              <a:solidFill>
                <a:srgbClr val="00AEEB"/>
              </a:solidFill>
              <a:latin typeface="Carnas-Medium" panose="02000603000000020004" pitchFamily="50" charset="-7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BA0F8-DD06-45D9-905F-7B923F94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F640A-836C-497D-BED0-F0028F3EA592}" type="slidenum">
              <a:rPr lang="lt-LT" smtClean="0"/>
              <a:pPr/>
              <a:t>9</a:t>
            </a:fld>
            <a:endParaRPr lang="lt-LT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B71A45-7A68-84FD-C7DD-7AF50C4F85A6}"/>
              </a:ext>
            </a:extLst>
          </p:cNvPr>
          <p:cNvSpPr txBox="1"/>
          <p:nvPr/>
        </p:nvSpPr>
        <p:spPr>
          <a:xfrm>
            <a:off x="397403" y="1592439"/>
            <a:ext cx="113971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dirty="0"/>
              <a:t>41,1</a:t>
            </a:r>
            <a:r>
              <a:rPr lang="en-US" dirty="0"/>
              <a:t> proc.</a:t>
            </a:r>
            <a:r>
              <a:rPr lang="lt-LT" dirty="0"/>
              <a:t> respondentų mano, kad Bendrovės viešieji pirkimai tapo skaidresni</a:t>
            </a:r>
            <a:r>
              <a:rPr lang="en-US" dirty="0"/>
              <a:t> </a:t>
            </a:r>
            <a:r>
              <a:rPr lang="lt-LT" dirty="0"/>
              <a:t>nei anksčiau</a:t>
            </a:r>
            <a:r>
              <a:rPr lang="en-US" dirty="0"/>
              <a:t> (</a:t>
            </a:r>
            <a:r>
              <a:rPr lang="en-US" dirty="0" err="1"/>
              <a:t>lyginant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2020 m.)</a:t>
            </a:r>
            <a:r>
              <a:rPr lang="lt-LT" dirty="0"/>
              <a:t> ir to pagrindinė priežastis – aiškesni, tikslesni techniniai reikalavimai </a:t>
            </a:r>
            <a:r>
              <a:rPr lang="en-US" dirty="0"/>
              <a:t>(56 </a:t>
            </a:r>
            <a:r>
              <a:rPr lang="en-US" dirty="0" err="1"/>
              <a:t>respondentai</a:t>
            </a:r>
            <a:r>
              <a:rPr lang="en-US" dirty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dirty="0"/>
              <a:t>Pirkimų dalyviai galimai susiduria su konkurencijos ribojimu dalyvaudami šių sričių viešuosiuose pirkimuose: </a:t>
            </a:r>
            <a:r>
              <a:rPr lang="en-US" dirty="0"/>
              <a:t>p</a:t>
            </a:r>
            <a:r>
              <a:rPr lang="lt-LT" dirty="0" err="1"/>
              <a:t>rekės</a:t>
            </a:r>
            <a:r>
              <a:rPr lang="lt-LT" dirty="0"/>
              <a:t> – 66.7 </a:t>
            </a:r>
            <a:r>
              <a:rPr lang="en-US" dirty="0"/>
              <a:t>proc.</a:t>
            </a:r>
            <a:r>
              <a:rPr lang="lt-LT" dirty="0"/>
              <a:t>, paslaugos –</a:t>
            </a:r>
            <a:r>
              <a:rPr lang="en-US" dirty="0"/>
              <a:t> </a:t>
            </a:r>
            <a:r>
              <a:rPr lang="lt-LT" dirty="0"/>
              <a:t>26,7</a:t>
            </a:r>
            <a:r>
              <a:rPr lang="en-US" dirty="0"/>
              <a:t> proc. (15 respondent</a:t>
            </a:r>
            <a:r>
              <a:rPr lang="lt-LT" dirty="0"/>
              <a:t>ų</a:t>
            </a:r>
            <a:r>
              <a:rPr lang="en-US" dirty="0"/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dirty="0"/>
              <a:t>Respondentų teigimu Bendrovės pirkimų sąlygos, techninės specifikacijos neriboja </a:t>
            </a:r>
            <a:r>
              <a:rPr lang="lt-LT" dirty="0" err="1"/>
              <a:t>konkurencij</a:t>
            </a:r>
            <a:r>
              <a:rPr lang="en-US" dirty="0" err="1"/>
              <a:t>os</a:t>
            </a:r>
            <a:r>
              <a:rPr lang="lt-LT" dirty="0"/>
              <a:t> – 75,8</a:t>
            </a:r>
            <a:r>
              <a:rPr lang="en-US" dirty="0"/>
              <a:t> proc.</a:t>
            </a:r>
            <a:r>
              <a:rPr lang="lt-LT" dirty="0"/>
              <a:t>, tačiau 24,2</a:t>
            </a:r>
            <a:r>
              <a:rPr lang="en-US" dirty="0"/>
              <a:t> proc.</a:t>
            </a:r>
            <a:r>
              <a:rPr lang="lt-LT" dirty="0"/>
              <a:t> mano </a:t>
            </a:r>
            <a:r>
              <a:rPr lang="en-US" dirty="0" err="1"/>
              <a:t>prie</a:t>
            </a:r>
            <a:r>
              <a:rPr lang="lt-LT" dirty="0" err="1"/>
              <a:t>šingai</a:t>
            </a:r>
            <a:r>
              <a:rPr lang="lt-LT" dirty="0"/>
              <a:t> (62 respondentai).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dirty="0"/>
              <a:t>Apklausos duomenys rodo, kad vis dar reikia skirti dėmesį prekių pirkimų skaidrinimui – skirti dėmesį techninių specifikacijų rengimui. 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36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BE9E7025E6954584E2404CC50ACCAF" ma:contentTypeVersion="8" ma:contentTypeDescription="Create a new document." ma:contentTypeScope="" ma:versionID="936b2a805f7e15a046da40b1049f1d65">
  <xsd:schema xmlns:xsd="http://www.w3.org/2001/XMLSchema" xmlns:xs="http://www.w3.org/2001/XMLSchema" xmlns:p="http://schemas.microsoft.com/office/2006/metadata/properties" xmlns:ns2="2664c69d-1d09-4d04-8255-5a646ed4631d" targetNamespace="http://schemas.microsoft.com/office/2006/metadata/properties" ma:root="true" ma:fieldsID="dafdd9293257a5c191e8b232c8d49276" ns2:_="">
    <xsd:import namespace="2664c69d-1d09-4d04-8255-5a646ed463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4c69d-1d09-4d04-8255-5a646ed46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24CF29-8D6A-4294-BFD8-06C2D0AEB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64c69d-1d09-4d04-8255-5a646ed463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827467-C47A-4B12-8DD7-F626EDF82D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F8AFF-1C5A-4F68-9CA3-AB74AB8DC23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388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Carnas</vt:lpstr>
      <vt:lpstr>Carnas-Medium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Raminta Narkauskaitė</dc:creator>
  <cp:lastModifiedBy>Jolita Orentaitė</cp:lastModifiedBy>
  <cp:revision>83</cp:revision>
  <dcterms:created xsi:type="dcterms:W3CDTF">2021-03-05T13:58:27Z</dcterms:created>
  <dcterms:modified xsi:type="dcterms:W3CDTF">2022-12-07T07:03:08Z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0x01010037BE9E7025E6954584E2404CC50ACCAF</vt:lpwstr>
  </property>
  <property fmtid="{D5CDD505-2E9C-101B-9397-08002B2CF9AE}" pid="3" name="Order">
    <vt:r8>5900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