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8"/>
  </p:notesMasterIdLst>
  <p:sldIdLst>
    <p:sldId id="256" r:id="rId5"/>
    <p:sldId id="346" r:id="rId6"/>
    <p:sldId id="342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EC"/>
    <a:srgbClr val="17B3E2"/>
    <a:srgbClr val="599AAD"/>
    <a:srgbClr val="C1D738"/>
    <a:srgbClr val="00ADEA"/>
    <a:srgbClr val="F6F6FF"/>
    <a:srgbClr val="B5DD1A"/>
    <a:srgbClr val="006FBA"/>
    <a:srgbClr val="00AEEB"/>
    <a:srgbClr val="C9D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60"/>
  </p:normalViewPr>
  <p:slideViewPr>
    <p:cSldViewPr snapToGrid="0">
      <p:cViewPr varScale="1">
        <p:scale>
          <a:sx n="50" d="100"/>
          <a:sy n="50" d="100"/>
        </p:scale>
        <p:origin x="66" y="7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7A97A-205E-4E6A-B219-1FBC2A44CB62}" type="datetimeFigureOut">
              <a:rPr lang="lt-LT" smtClean="0"/>
              <a:t>2023-03-29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094B2-FBF1-47C6-ACA6-74E9B874860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70735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094B2-FBF1-47C6-ACA6-74E9B874860A}" type="slidenum">
              <a:rPr lang="lt-LT" smtClean="0"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87041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17B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12973B9-4394-4B1B-B70C-1F9A0529A2CB}"/>
              </a:ext>
            </a:extLst>
          </p:cNvPr>
          <p:cNvSpPr/>
          <p:nvPr userDrawn="1"/>
        </p:nvSpPr>
        <p:spPr>
          <a:xfrm>
            <a:off x="521368" y="6176211"/>
            <a:ext cx="681783" cy="68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6B9578-B72A-490A-89EC-B81A586AC3DC}"/>
              </a:ext>
            </a:extLst>
          </p:cNvPr>
          <p:cNvCxnSpPr/>
          <p:nvPr userDrawn="1"/>
        </p:nvCxnSpPr>
        <p:spPr>
          <a:xfrm>
            <a:off x="521368" y="6176211"/>
            <a:ext cx="111813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809EDB4A-B669-4661-826A-1F75023D13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990" y="308182"/>
            <a:ext cx="1324826" cy="629358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EC1C8D3-0A09-41A5-BF70-231E62995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155" y="6345316"/>
            <a:ext cx="384208" cy="341786"/>
          </a:xfrm>
        </p:spPr>
        <p:txBody>
          <a:bodyPr/>
          <a:lstStyle>
            <a:lvl1pPr algn="ctr">
              <a:defRPr b="1">
                <a:solidFill>
                  <a:srgbClr val="17B3E2"/>
                </a:solidFill>
              </a:defRPr>
            </a:lvl1pPr>
          </a:lstStyle>
          <a:p>
            <a:fld id="{69D752B4-68D9-4EC2-8F5F-5E2E2CE5E36F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DB498D-93AA-4427-B9ED-3158797A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87916" y="6345316"/>
            <a:ext cx="4114800" cy="365125"/>
          </a:xfrm>
        </p:spPr>
        <p:txBody>
          <a:bodyPr/>
          <a:lstStyle>
            <a:lvl1pPr algn="r">
              <a:defRPr spc="350" baseline="0">
                <a:solidFill>
                  <a:schemeClr val="bg1"/>
                </a:solidFill>
              </a:defRPr>
            </a:lvl1pPr>
          </a:lstStyle>
          <a:p>
            <a:r>
              <a:rPr lang="lt-LT" dirty="0"/>
              <a:t>TEMOS PAVADINIMAS</a:t>
            </a:r>
          </a:p>
        </p:txBody>
      </p:sp>
    </p:spTree>
    <p:extLst>
      <p:ext uri="{BB962C8B-B14F-4D97-AF65-F5344CB8AC3E}">
        <p14:creationId xmlns:p14="http://schemas.microsoft.com/office/powerpoint/2010/main" val="286888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387F4-2850-48CB-8FCC-952DE981E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5F03D-768C-4DCC-95E6-62A3F8274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63DFA5-0ACD-43A6-8EFB-2CCE4EEE3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C3B0F-B0E5-4464-B7DA-E1D6CB15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1D8FB-BFC2-46E9-AF16-09A6A82EF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662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1159CC-7DA8-483B-852C-0A8F9CBA7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9ADB6-CBAE-4C4E-A322-3C1A6C404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9BF0F-FA9B-45D5-9875-8F6159192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E9251-B97C-4916-BA02-435B65D12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356DB-1180-4C2E-B327-444017FD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7263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6F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F4C78A2-A491-4C69-BF76-93FC5ABD9E60}"/>
              </a:ext>
            </a:extLst>
          </p:cNvPr>
          <p:cNvSpPr/>
          <p:nvPr userDrawn="1"/>
        </p:nvSpPr>
        <p:spPr>
          <a:xfrm>
            <a:off x="521368" y="6176211"/>
            <a:ext cx="681783" cy="681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8EDCFA-D22F-4376-AFD4-7BCED8381E3C}"/>
              </a:ext>
            </a:extLst>
          </p:cNvPr>
          <p:cNvCxnSpPr/>
          <p:nvPr userDrawn="1"/>
        </p:nvCxnSpPr>
        <p:spPr>
          <a:xfrm>
            <a:off x="521368" y="6176211"/>
            <a:ext cx="11181348" cy="0"/>
          </a:xfrm>
          <a:prstGeom prst="line">
            <a:avLst/>
          </a:prstGeom>
          <a:ln>
            <a:solidFill>
              <a:srgbClr val="00AE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5C2FAD2D-37CA-409D-829D-6E298D8149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140" y="381894"/>
            <a:ext cx="1262576" cy="599787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543EF65-8C9B-4FB6-8E8E-4E8A24EA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155" y="6345316"/>
            <a:ext cx="384208" cy="341786"/>
          </a:xfrm>
        </p:spPr>
        <p:txBody>
          <a:bodyPr/>
          <a:lstStyle>
            <a:lvl1pPr algn="ctr">
              <a:defRPr b="1">
                <a:solidFill>
                  <a:srgbClr val="17B3E2"/>
                </a:solidFill>
              </a:defRPr>
            </a:lvl1pPr>
          </a:lstStyle>
          <a:p>
            <a:fld id="{69D752B4-68D9-4EC2-8F5F-5E2E2CE5E36F}" type="slidenum">
              <a:rPr lang="lt-LT" smtClean="0"/>
              <a:pPr/>
              <a:t>‹#›</a:t>
            </a:fld>
            <a:endParaRPr lang="lt-LT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6313F77-AD86-49DA-8951-B11EE334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87916" y="6345316"/>
            <a:ext cx="4114800" cy="365125"/>
          </a:xfrm>
        </p:spPr>
        <p:txBody>
          <a:bodyPr/>
          <a:lstStyle>
            <a:lvl1pPr algn="r">
              <a:defRPr spc="350" baseline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lt-LT" dirty="0"/>
              <a:t>TEMOS PAVADINIMAS</a:t>
            </a:r>
          </a:p>
        </p:txBody>
      </p:sp>
    </p:spTree>
    <p:extLst>
      <p:ext uri="{BB962C8B-B14F-4D97-AF65-F5344CB8AC3E}">
        <p14:creationId xmlns:p14="http://schemas.microsoft.com/office/powerpoint/2010/main" val="1344535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9C40-ACED-4817-A164-933C687AB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06CC1-5FE4-4A74-96BA-49306946D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6B624-B464-46F0-A802-A5F6C91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2BC5C4-526E-4DDD-9202-183680CA9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478D0-5D73-42E7-8EFC-29C88F92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647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9E920-5917-4649-87CB-A6D0ABB73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7F34F-79AD-445C-B0CC-AB646E62A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F9871-F66D-4929-B9E1-8C8BE3F77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0AFA0-4029-4DFC-B758-D5C8EB44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651CF-46B5-4CAB-A750-37E276BB0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F1EDA7-EB61-4104-B576-C4CE75000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392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BD3B-20DE-4739-8E04-CEAF5178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7A089-EE15-4956-9651-F2A6C0A7D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7C20F-B56D-470D-A9C5-BF2E624F2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625DA-4197-4F59-BBB1-43427948CD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0ED0D0-EB66-46DA-A9FF-40FFE829D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27D89B-1C4A-4354-B06E-4C81D2F39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9AE9F7-A7EF-4AE2-9071-ECF443098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C1B7E9-12D8-4C28-81F4-0D9F048B3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32331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038E-3D73-492E-B2E1-5C310B130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7C568F-2DC4-4227-A533-7BA87BC4B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2FCBA5-CAF6-41F1-9792-26681AF84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68EE6D-6693-433A-9154-1407EDDD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7586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5DE15B-7380-4EB4-9778-B326EC45A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56EB31-C90B-48D6-8A7F-644131D6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77C3D5-DD4B-4E59-8E51-75CA3DF5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1494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54F1-5EDB-4C03-85AB-E7443AB68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109AE-0059-41CD-9A43-783DFC302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C316B8-A28F-45D8-AA49-C3621C0F1B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081D1-DA64-41EC-8C33-31334E00E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A7128-DE38-4106-84EB-4B3340154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337A59-3404-4633-A150-416DAAB4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333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BB4BA-763F-42F2-87A6-12A3D784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6C327-66F1-4734-AD8F-5AAB2F7B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TEMOS PAVADINIMAS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04100-AE96-44D6-8AC1-403F27A7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5273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EC1C40-D680-4D2A-B1BD-914417DD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lt-L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68D326-9575-4698-A637-C8B7164FD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t-L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A5053-C0B2-4A8E-AC6F-E0C5F6035B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7F63B-F2A2-40EE-97A2-34F032A86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t-LT"/>
              <a:t>TEMOS PAVADINIMAS</a:t>
            </a:r>
            <a:endParaRPr lang="lt-LT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19E57-1D52-4FCF-A163-103C31C7D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752B4-68D9-4EC2-8F5F-5E2E2CE5E36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5829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CE6877-56B6-477D-8BA7-3B048215F5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"/>
            <a:ext cx="12192000" cy="685800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972693-E69D-4A3A-9E75-C17D44663F96}"/>
              </a:ext>
            </a:extLst>
          </p:cNvPr>
          <p:cNvCxnSpPr/>
          <p:nvPr/>
        </p:nvCxnSpPr>
        <p:spPr>
          <a:xfrm>
            <a:off x="521368" y="6176211"/>
            <a:ext cx="111813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761E35F-F029-422F-A72B-623A2412D208}"/>
              </a:ext>
            </a:extLst>
          </p:cNvPr>
          <p:cNvSpPr txBox="1"/>
          <p:nvPr/>
        </p:nvSpPr>
        <p:spPr>
          <a:xfrm>
            <a:off x="1499358" y="2286536"/>
            <a:ext cx="8750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4000" b="0" i="0" dirty="0">
                <a:solidFill>
                  <a:schemeClr val="bg1"/>
                </a:solidFill>
                <a:effectLst/>
                <a:latin typeface="docs-Roboto"/>
              </a:rPr>
              <a:t>2022 METŲ ATSPARUMO KORUPCIJAI LYGIO NUSTATYMAS</a:t>
            </a:r>
            <a:endParaRPr lang="lt-LT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28E549-E6C5-48B1-9A0B-0BB84DB008DF}"/>
              </a:ext>
            </a:extLst>
          </p:cNvPr>
          <p:cNvSpPr txBox="1"/>
          <p:nvPr/>
        </p:nvSpPr>
        <p:spPr>
          <a:xfrm>
            <a:off x="3486573" y="4796257"/>
            <a:ext cx="4776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PREVENCIJOS SKYRIUS</a:t>
            </a:r>
            <a:endParaRPr lang="lt-LT" sz="1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ACB17053-92E8-4E4B-8442-F48BFB69C0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85" y="861431"/>
            <a:ext cx="1422621" cy="70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7254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375010-F538-4A95-B23C-F384E51FE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/>
              <a:pPr/>
              <a:t>2</a:t>
            </a:fld>
            <a:endParaRPr lang="lt-LT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BB4D6A-AD25-4A67-8075-7E19DC67F80C}"/>
              </a:ext>
            </a:extLst>
          </p:cNvPr>
          <p:cNvSpPr txBox="1"/>
          <p:nvPr/>
        </p:nvSpPr>
        <p:spPr>
          <a:xfrm>
            <a:off x="1054363" y="1654047"/>
            <a:ext cx="93560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dirty="0">
                <a:ea typeface="Times New Roman" panose="02020603050405020304" pitchFamily="18" charset="0"/>
              </a:rPr>
              <a:t>A</a:t>
            </a:r>
            <a:r>
              <a:rPr lang="lt-LT" sz="1800" dirty="0">
                <a:effectLst/>
                <a:ea typeface="Times New Roman" panose="02020603050405020304" pitchFamily="18" charset="0"/>
              </a:rPr>
              <a:t>tsparumo korupcijai lygi</a:t>
            </a:r>
            <a:r>
              <a:rPr lang="en-US" dirty="0">
                <a:ea typeface="Times New Roman" panose="02020603050405020304" pitchFamily="18" charset="0"/>
              </a:rPr>
              <a:t>s</a:t>
            </a:r>
            <a:r>
              <a:rPr lang="lt-LT" sz="1800" dirty="0">
                <a:effectLst/>
                <a:ea typeface="Times New Roman" panose="02020603050405020304" pitchFamily="18" charset="0"/>
              </a:rPr>
              <a:t> (toliau – AKL)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, </a:t>
            </a:r>
            <a:r>
              <a:rPr lang="lt-LT" sz="1800" dirty="0">
                <a:effectLst/>
                <a:ea typeface="Times New Roman" panose="02020603050405020304" pitchFamily="18" charset="0"/>
              </a:rPr>
              <a:t>nustatomas</a:t>
            </a:r>
            <a:r>
              <a:rPr lang="en-US" dirty="0">
                <a:ea typeface="Times New Roman" panose="02020603050405020304" pitchFamily="18" charset="0"/>
              </a:rPr>
              <a:t> v</a:t>
            </a:r>
            <a:r>
              <a:rPr lang="lt-LT" sz="1800" dirty="0">
                <a:effectLst/>
                <a:ea typeface="Times New Roman" panose="02020603050405020304" pitchFamily="18" charset="0"/>
              </a:rPr>
              <a:t>adovaujantis Lietuvos Respublikos korupcijos prevencijos įstatymo 12 straipsnio nuostatomis ir LR Vyriausybės patvirtinta (projektas) atsparumo korupcijai lygio nustatymo metodika</a:t>
            </a:r>
            <a:r>
              <a:rPr lang="en-US" dirty="0">
                <a:ea typeface="Times New Roman" panose="02020603050405020304" pitchFamily="18" charset="0"/>
              </a:rPr>
              <a:t>.</a:t>
            </a:r>
            <a:endParaRPr lang="lt-LT" sz="1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69F81C-B78E-169A-6BAD-31EB6CF91CC9}"/>
              </a:ext>
            </a:extLst>
          </p:cNvPr>
          <p:cNvSpPr txBox="1"/>
          <p:nvPr/>
        </p:nvSpPr>
        <p:spPr>
          <a:xfrm>
            <a:off x="1054363" y="2769543"/>
            <a:ext cx="935601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b="1" dirty="0"/>
              <a:t>Apskaičiavimo formulė: AKL = (A+B):2 – (C:D) + (E:D)</a:t>
            </a:r>
            <a:endParaRPr lang="en-US" dirty="0"/>
          </a:p>
          <a:p>
            <a:endParaRPr lang="lt-LT" dirty="0"/>
          </a:p>
          <a:p>
            <a:r>
              <a:rPr lang="lt-LT" b="1" dirty="0"/>
              <a:t>A</a:t>
            </a:r>
            <a:r>
              <a:rPr lang="lt-LT" dirty="0"/>
              <a:t> – apskaičiuotas AKL nustatymo klausimyno rezultatas;</a:t>
            </a:r>
          </a:p>
          <a:p>
            <a:r>
              <a:rPr lang="lt-LT" b="1" dirty="0"/>
              <a:t>B</a:t>
            </a:r>
            <a:r>
              <a:rPr lang="lt-LT" dirty="0"/>
              <a:t> – apskaičiuotas AKL nustatymo anketos rezultatas</a:t>
            </a:r>
          </a:p>
          <a:p>
            <a:r>
              <a:rPr lang="lt-LT" b="1" dirty="0"/>
              <a:t>C</a:t>
            </a:r>
            <a:r>
              <a:rPr lang="lt-LT" dirty="0"/>
              <a:t> – viešojo sektoriaus subjekte įvykusių incidentų skaičius;</a:t>
            </a:r>
          </a:p>
          <a:p>
            <a:r>
              <a:rPr lang="lt-LT" b="1" dirty="0"/>
              <a:t>D</a:t>
            </a:r>
            <a:r>
              <a:rPr lang="lt-LT" dirty="0"/>
              <a:t> – faktiškai dirbančių darbuotojų skaičius viešojo sektoriaus subjekte;</a:t>
            </a:r>
          </a:p>
          <a:p>
            <a:r>
              <a:rPr lang="lt-LT" b="1" dirty="0"/>
              <a:t>E</a:t>
            </a:r>
            <a:r>
              <a:rPr lang="lt-LT" dirty="0"/>
              <a:t> – viešojo sektoriaus subjekte vidiniais informacijos apie pažeidimus teikimo kanalais gautų   darbuotojų pranešimų apie bandymus papirkti skaičius.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31D7090-DEAB-19B4-F21B-54D8FFC785D7}"/>
              </a:ext>
            </a:extLst>
          </p:cNvPr>
          <p:cNvSpPr txBox="1"/>
          <p:nvPr/>
        </p:nvSpPr>
        <p:spPr>
          <a:xfrm>
            <a:off x="1054363" y="5195411"/>
            <a:ext cx="96422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dirty="0"/>
              <a:t>• Apklausos būdas – klausimynas</a:t>
            </a:r>
            <a:r>
              <a:rPr lang="en-US" dirty="0"/>
              <a:t> padalini</a:t>
            </a:r>
            <a:r>
              <a:rPr lang="lt-LT" dirty="0"/>
              <a:t>ų vadovams ir anoniminė anketa darbuotojams. </a:t>
            </a:r>
            <a:r>
              <a:rPr lang="en-US" dirty="0"/>
              <a:t> </a:t>
            </a:r>
            <a:r>
              <a:rPr lang="lt-LT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AEBF4A-AD55-60C2-2B15-747D92A7E07E}"/>
              </a:ext>
            </a:extLst>
          </p:cNvPr>
          <p:cNvSpPr txBox="1"/>
          <p:nvPr/>
        </p:nvSpPr>
        <p:spPr>
          <a:xfrm>
            <a:off x="1054363" y="561975"/>
            <a:ext cx="9232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/>
              <a:t>ATSPARUMO KORUPCIJAI LYGIO NUSTATYMO METODIKA</a:t>
            </a:r>
            <a:endParaRPr lang="lt-LT" b="1" u="sng" dirty="0"/>
          </a:p>
        </p:txBody>
      </p:sp>
    </p:spTree>
    <p:extLst>
      <p:ext uri="{BB962C8B-B14F-4D97-AF65-F5344CB8AC3E}">
        <p14:creationId xmlns:p14="http://schemas.microsoft.com/office/powerpoint/2010/main" val="3184483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99DC6D-390A-4946-9340-522AA374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752B4-68D9-4EC2-8F5F-5E2E2CE5E36F}" type="slidenum">
              <a:rPr lang="lt-LT" smtClean="0">
                <a:solidFill>
                  <a:srgbClr val="00AFEC"/>
                </a:solidFill>
              </a:rPr>
              <a:pPr/>
              <a:t>3</a:t>
            </a:fld>
            <a:endParaRPr lang="lt-LT" dirty="0">
              <a:solidFill>
                <a:srgbClr val="00AFEC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BC78C7-01CF-9A84-4444-E5DAE1C09244}"/>
              </a:ext>
            </a:extLst>
          </p:cNvPr>
          <p:cNvSpPr txBox="1"/>
          <p:nvPr/>
        </p:nvSpPr>
        <p:spPr>
          <a:xfrm>
            <a:off x="3619499" y="313355"/>
            <a:ext cx="3891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t-LT" b="1" u="sng" dirty="0"/>
              <a:t>AKL REZULTATO APSKAIČIAVIMAS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44D5AB-0225-797A-431E-A1F1374C9F45}"/>
              </a:ext>
            </a:extLst>
          </p:cNvPr>
          <p:cNvSpPr txBox="1"/>
          <p:nvPr/>
        </p:nvSpPr>
        <p:spPr>
          <a:xfrm>
            <a:off x="1054362" y="3074408"/>
            <a:ext cx="802608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	</a:t>
            </a:r>
            <a:r>
              <a:rPr lang="lt-LT" sz="1600" b="1" dirty="0"/>
              <a:t>AKL skirstomas į labai aukštą, aukštą, vidutinį, žemą ir labai žemą</a:t>
            </a:r>
            <a:r>
              <a:rPr lang="lt-LT" sz="1600" dirty="0"/>
              <a:t> ir nustatomas pagal šiuos intervalus, atsižvelgiant į AKL rezultatą:</a:t>
            </a:r>
          </a:p>
          <a:p>
            <a:endParaRPr lang="lt-LT" sz="1600" dirty="0"/>
          </a:p>
          <a:p>
            <a:r>
              <a:rPr lang="lt-LT" sz="1600" dirty="0"/>
              <a:t>1. labai žemu AKL laikomas, kai jo rezultatas yra nuo 0 iki 0,2;</a:t>
            </a:r>
          </a:p>
          <a:p>
            <a:r>
              <a:rPr lang="lt-LT" sz="1600" dirty="0"/>
              <a:t>2. žemu AKL laikomas, kai rezultatas yra nuo 0,2 iki 0,4;</a:t>
            </a:r>
          </a:p>
          <a:p>
            <a:r>
              <a:rPr lang="lt-LT" sz="1600" dirty="0"/>
              <a:t>3. vidutiniu AKL laikomas, kai rezultatas yra nuo 0,4 iki 0,6;</a:t>
            </a:r>
          </a:p>
          <a:p>
            <a:r>
              <a:rPr lang="lt-LT" sz="1600" dirty="0"/>
              <a:t>4. aukštu AKL laikomas, kai rezultatas yra nuo 0,6 iki 0,8;</a:t>
            </a:r>
          </a:p>
          <a:p>
            <a:r>
              <a:rPr lang="lt-LT" sz="1600" dirty="0"/>
              <a:t>5. labai aukštu AKL laikomas, kai rezultatas yra 0,8 ir daugiau.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1D1D466-3A9A-5F3F-E917-EED851217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378088"/>
              </p:ext>
            </p:extLst>
          </p:nvPr>
        </p:nvGraphicFramePr>
        <p:xfrm>
          <a:off x="1054363" y="866453"/>
          <a:ext cx="8026082" cy="2008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09061">
                  <a:extLst>
                    <a:ext uri="{9D8B030D-6E8A-4147-A177-3AD203B41FA5}">
                      <a16:colId xmlns:a16="http://schemas.microsoft.com/office/drawing/2014/main" val="2506262883"/>
                    </a:ext>
                  </a:extLst>
                </a:gridCol>
                <a:gridCol w="3517021">
                  <a:extLst>
                    <a:ext uri="{9D8B030D-6E8A-4147-A177-3AD203B41FA5}">
                      <a16:colId xmlns:a16="http://schemas.microsoft.com/office/drawing/2014/main" val="1540086250"/>
                    </a:ext>
                  </a:extLst>
                </a:gridCol>
              </a:tblGrid>
              <a:tr h="350060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200" dirty="0">
                          <a:effectLst/>
                        </a:rPr>
                        <a:t>K</a:t>
                      </a:r>
                      <a:r>
                        <a:rPr lang="lt-LT" sz="1200" dirty="0">
                          <a:effectLst/>
                        </a:rPr>
                        <a:t>lausimyno rezultatas (A)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680" algn="just" fontAlgn="base"/>
                      <a:r>
                        <a:rPr lang="lt-LT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  <a:p>
                      <a:pPr indent="360680" algn="just" fontAlgn="base"/>
                      <a:r>
                        <a:rPr lang="lt-LT" sz="1200" b="1" dirty="0">
                          <a:effectLst/>
                          <a:latin typeface="+mn-lt"/>
                        </a:rPr>
                        <a:t> </a:t>
                      </a:r>
                      <a:endParaRPr lang="lt-LT" sz="12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6408928"/>
                  </a:ext>
                </a:extLst>
              </a:tr>
              <a:tr h="175030">
                <a:tc>
                  <a:txBody>
                    <a:bodyPr/>
                    <a:lstStyle/>
                    <a:p>
                      <a:pPr algn="just" fontAlgn="base"/>
                      <a:r>
                        <a:rPr lang="lt-LT" sz="1200" dirty="0">
                          <a:effectLst/>
                        </a:rPr>
                        <a:t>A</a:t>
                      </a:r>
                      <a:r>
                        <a:rPr lang="en-US" sz="1200" dirty="0">
                          <a:effectLst/>
                        </a:rPr>
                        <a:t>nonimin</a:t>
                      </a:r>
                      <a:r>
                        <a:rPr lang="lt-LT" sz="1200" dirty="0">
                          <a:effectLst/>
                        </a:rPr>
                        <a:t>ės anketos rezultatas (B)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680" algn="just" fontAlgn="base"/>
                      <a:r>
                        <a:rPr lang="lt-LT" sz="1100" b="0" dirty="0">
                          <a:effectLst/>
                          <a:latin typeface="+mn-lt"/>
                        </a:rPr>
                        <a:t>0,9</a:t>
                      </a:r>
                      <a:endParaRPr lang="lt-LT" sz="11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2404731"/>
                  </a:ext>
                </a:extLst>
              </a:tr>
              <a:tr h="175030">
                <a:tc>
                  <a:txBody>
                    <a:bodyPr/>
                    <a:lstStyle/>
                    <a:p>
                      <a:pPr algn="just" fontAlgn="base"/>
                      <a:r>
                        <a:rPr lang="lt-LT" sz="1200" dirty="0">
                          <a:effectLst/>
                        </a:rPr>
                        <a:t>Viešojo sektoriaus subjekte nustatytų incidentų skaičius (C)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680" algn="just" fontAlgn="base"/>
                      <a:r>
                        <a:rPr lang="lt-LT" sz="1100" b="0" dirty="0">
                          <a:effectLst/>
                          <a:latin typeface="+mn-lt"/>
                        </a:rPr>
                        <a:t>0</a:t>
                      </a:r>
                      <a:endParaRPr lang="lt-LT" sz="11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3856489"/>
                  </a:ext>
                </a:extLst>
              </a:tr>
              <a:tr h="350060">
                <a:tc>
                  <a:txBody>
                    <a:bodyPr/>
                    <a:lstStyle/>
                    <a:p>
                      <a:pPr algn="just" fontAlgn="base"/>
                      <a:r>
                        <a:rPr lang="lt-LT" sz="1200" dirty="0">
                          <a:effectLst/>
                        </a:rPr>
                        <a:t>Bendrovėje faktiškai dirbančių darbuotojų skaičius (D)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680" algn="just" fontAlgn="base"/>
                      <a:r>
                        <a:rPr lang="lt-LT" sz="1100" b="0" dirty="0">
                          <a:effectLst/>
                          <a:latin typeface="+mn-lt"/>
                        </a:rPr>
                        <a:t>618</a:t>
                      </a:r>
                      <a:endParaRPr lang="lt-LT" sz="11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8895820"/>
                  </a:ext>
                </a:extLst>
              </a:tr>
              <a:tr h="525090">
                <a:tc>
                  <a:txBody>
                    <a:bodyPr/>
                    <a:lstStyle/>
                    <a:p>
                      <a:pPr algn="just" fontAlgn="base"/>
                      <a:r>
                        <a:rPr lang="lt-LT" sz="1200" dirty="0">
                          <a:effectLst/>
                        </a:rPr>
                        <a:t>Vidiniais informacijos apie pažeidimus teikimo kanalais gautų darbuotojų pranešimų apie bandymus papirkti skaičius (E)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680" algn="just" fontAlgn="base"/>
                      <a:r>
                        <a:rPr lang="lt-LT" sz="1100" b="0" dirty="0">
                          <a:effectLst/>
                          <a:latin typeface="+mn-lt"/>
                        </a:rPr>
                        <a:t>0</a:t>
                      </a:r>
                      <a:endParaRPr lang="lt-LT" sz="11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3157687"/>
                  </a:ext>
                </a:extLst>
              </a:tr>
              <a:tr h="417519">
                <a:tc>
                  <a:txBody>
                    <a:bodyPr/>
                    <a:lstStyle/>
                    <a:p>
                      <a:pPr algn="just" fontAlgn="base"/>
                      <a:r>
                        <a:rPr lang="lt-LT" sz="1200" dirty="0">
                          <a:effectLst/>
                        </a:rPr>
                        <a:t>AKL rezultatas </a:t>
                      </a:r>
                      <a:endParaRPr lang="lt-LT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60680" algn="just" fontAlgn="base"/>
                      <a:r>
                        <a:rPr lang="lt-LT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3502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291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37BE9E7025E6954584E2404CC50ACCAF" ma:contentTypeVersion="8" ma:contentTypeDescription="Kurkite naują dokumentą." ma:contentTypeScope="" ma:versionID="9b713ae5268ee8f68a22fd02ecc8b637">
  <xsd:schema xmlns:xsd="http://www.w3.org/2001/XMLSchema" xmlns:xs="http://www.w3.org/2001/XMLSchema" xmlns:p="http://schemas.microsoft.com/office/2006/metadata/properties" xmlns:ns2="2664c69d-1d09-4d04-8255-5a646ed4631d" targetNamespace="http://schemas.microsoft.com/office/2006/metadata/properties" ma:root="true" ma:fieldsID="8dfb1f18fe9ba88a97a35d99b336194c" ns2:_="">
    <xsd:import namespace="2664c69d-1d09-4d04-8255-5a646ed463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4c69d-1d09-4d04-8255-5a646ed46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9BB8C3-46D7-414D-8F25-7492A5AE6ABD}">
  <ds:schemaRefs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664c69d-1d09-4d04-8255-5a646ed4631d"/>
  </ds:schemaRefs>
</ds:datastoreItem>
</file>

<file path=customXml/itemProps2.xml><?xml version="1.0" encoding="utf-8"?>
<ds:datastoreItem xmlns:ds="http://schemas.openxmlformats.org/officeDocument/2006/customXml" ds:itemID="{14DFD514-4273-484A-8CBE-DADB905962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0C31A9-9A2F-4E1D-AAAB-FD351D4BA8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64c69d-1d09-4d04-8255-5a646ed463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298</Words>
  <Application>Microsoft Office PowerPoint</Application>
  <PresentationFormat>Widescreen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docs-Roboto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Raminta Narkauskaitė</dc:creator>
  <cp:lastModifiedBy>Kęstas Sasnauskas</cp:lastModifiedBy>
  <cp:revision>237</cp:revision>
  <dcterms:created xsi:type="dcterms:W3CDTF">2021-02-25T07:40:29Z</dcterms:created>
  <dcterms:modified xsi:type="dcterms:W3CDTF">2023-03-29T05:43:15Z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0x01010037BE9E7025E6954584E2404CC50ACCAF</vt:lpwstr>
  </property>
  <property fmtid="{D5CDD505-2E9C-101B-9397-08002B2CF9AE}" pid="3" name="Order">
    <vt:r8>5800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</Properties>
</file>