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1"/>
  </p:notesMasterIdLst>
  <p:handoutMasterIdLst>
    <p:handoutMasterId r:id="rId22"/>
  </p:handoutMasterIdLst>
  <p:sldIdLst>
    <p:sldId id="256" r:id="rId5"/>
    <p:sldId id="257" r:id="rId6"/>
    <p:sldId id="258" r:id="rId7"/>
    <p:sldId id="259" r:id="rId8"/>
    <p:sldId id="260" r:id="rId9"/>
    <p:sldId id="262" r:id="rId10"/>
    <p:sldId id="264" r:id="rId11"/>
    <p:sldId id="265" r:id="rId12"/>
    <p:sldId id="266" r:id="rId13"/>
    <p:sldId id="267" r:id="rId14"/>
    <p:sldId id="268" r:id="rId15"/>
    <p:sldId id="270" r:id="rId16"/>
    <p:sldId id="271" r:id="rId17"/>
    <p:sldId id="272" r:id="rId18"/>
    <p:sldId id="277" r:id="rId19"/>
    <p:sldId id="276" r:id="rId20"/>
  </p:sldIdLst>
  <p:sldSz cx="9144000" cy="5143500" type="screen16x9"/>
  <p:notesSz cx="15125700" cy="10693400"/>
  <p:defaultTextStyle>
    <a:defPPr>
      <a:defRPr kern="0"/>
    </a:defPPr>
  </p:defaultTextStyle>
  <p:extLst>
    <p:ext uri="{EFAFB233-063F-42B5-8137-9DF3F51BA10A}">
      <p15:sldGuideLst xmlns:p15="http://schemas.microsoft.com/office/powerpoint/2012/main">
        <p15:guide id="1" orient="horz" pos="324" userDrawn="1">
          <p15:clr>
            <a:srgbClr val="A4A3A4"/>
          </p15:clr>
        </p15:guide>
        <p15:guide id="2" pos="57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D964197-F261-9243-41EB-889691A6BEC8}" name="Saulius Savickas" initials="SS" userId="S::Saulius.Savickas@vv.lt::4c32cf37-4b16-40a1-acea-5ab3ae86a46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F7FE"/>
    <a:srgbClr val="C0D637"/>
    <a:srgbClr val="16B3E1"/>
    <a:srgbClr val="E6F7FC"/>
    <a:srgbClr val="CEE8F6"/>
    <a:srgbClr val="B9E8F6"/>
    <a:srgbClr val="96DCBE"/>
    <a:srgbClr val="96999C"/>
    <a:srgbClr val="13B1E0"/>
    <a:srgbClr val="89D8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67" autoAdjust="0"/>
  </p:normalViewPr>
  <p:slideViewPr>
    <p:cSldViewPr>
      <p:cViewPr varScale="1">
        <p:scale>
          <a:sx n="133" d="100"/>
          <a:sy n="133" d="100"/>
        </p:scale>
        <p:origin x="906" y="114"/>
      </p:cViewPr>
      <p:guideLst>
        <p:guide orient="horz" pos="324"/>
        <p:guide pos="576"/>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0" d="100"/>
          <a:sy n="70" d="100"/>
        </p:scale>
        <p:origin x="2304"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ta Orentaitė" userId="6d915a59-3843-434d-a8de-d10299d56e4c" providerId="ADAL" clId="{4403001D-D032-4579-A501-24B2D406E1B9}"/>
    <pc:docChg chg="modSld">
      <pc:chgData name="Jolita Orentaitė" userId="6d915a59-3843-434d-a8de-d10299d56e4c" providerId="ADAL" clId="{4403001D-D032-4579-A501-24B2D406E1B9}" dt="2023-03-30T08:01:09.669" v="6" actId="1076"/>
      <pc:docMkLst>
        <pc:docMk/>
      </pc:docMkLst>
      <pc:sldChg chg="modSp mod">
        <pc:chgData name="Jolita Orentaitė" userId="6d915a59-3843-434d-a8de-d10299d56e4c" providerId="ADAL" clId="{4403001D-D032-4579-A501-24B2D406E1B9}" dt="2023-03-30T08:00:49.801" v="3" actId="404"/>
        <pc:sldMkLst>
          <pc:docMk/>
          <pc:sldMk cId="0" sldId="259"/>
        </pc:sldMkLst>
        <pc:spChg chg="mod">
          <ac:chgData name="Jolita Orentaitė" userId="6d915a59-3843-434d-a8de-d10299d56e4c" providerId="ADAL" clId="{4403001D-D032-4579-A501-24B2D406E1B9}" dt="2023-03-30T08:00:33.618" v="1" actId="404"/>
          <ac:spMkLst>
            <pc:docMk/>
            <pc:sldMk cId="0" sldId="259"/>
            <ac:spMk id="3" creationId="{00000000-0000-0000-0000-000000000000}"/>
          </ac:spMkLst>
        </pc:spChg>
        <pc:spChg chg="mod">
          <ac:chgData name="Jolita Orentaitė" userId="6d915a59-3843-434d-a8de-d10299d56e4c" providerId="ADAL" clId="{4403001D-D032-4579-A501-24B2D406E1B9}" dt="2023-03-30T08:00:43.025" v="2" actId="404"/>
          <ac:spMkLst>
            <pc:docMk/>
            <pc:sldMk cId="0" sldId="259"/>
            <ac:spMk id="4" creationId="{00000000-0000-0000-0000-000000000000}"/>
          </ac:spMkLst>
        </pc:spChg>
        <pc:spChg chg="mod">
          <ac:chgData name="Jolita Orentaitė" userId="6d915a59-3843-434d-a8de-d10299d56e4c" providerId="ADAL" clId="{4403001D-D032-4579-A501-24B2D406E1B9}" dt="2023-03-30T08:00:49.801" v="3" actId="404"/>
          <ac:spMkLst>
            <pc:docMk/>
            <pc:sldMk cId="0" sldId="259"/>
            <ac:spMk id="5" creationId="{00000000-0000-0000-0000-000000000000}"/>
          </ac:spMkLst>
        </pc:spChg>
      </pc:sldChg>
      <pc:sldChg chg="modSp mod">
        <pc:chgData name="Jolita Orentaitė" userId="6d915a59-3843-434d-a8de-d10299d56e4c" providerId="ADAL" clId="{4403001D-D032-4579-A501-24B2D406E1B9}" dt="2023-03-30T08:00:59.469" v="5" actId="14100"/>
        <pc:sldMkLst>
          <pc:docMk/>
          <pc:sldMk cId="0" sldId="262"/>
        </pc:sldMkLst>
        <pc:grpChg chg="mod">
          <ac:chgData name="Jolita Orentaitė" userId="6d915a59-3843-434d-a8de-d10299d56e4c" providerId="ADAL" clId="{4403001D-D032-4579-A501-24B2D406E1B9}" dt="2023-03-30T08:00:59.469" v="5" actId="14100"/>
          <ac:grpSpMkLst>
            <pc:docMk/>
            <pc:sldMk cId="0" sldId="262"/>
            <ac:grpSpMk id="10" creationId="{00000000-0000-0000-0000-000000000000}"/>
          </ac:grpSpMkLst>
        </pc:grpChg>
      </pc:sldChg>
      <pc:sldChg chg="modSp mod">
        <pc:chgData name="Jolita Orentaitė" userId="6d915a59-3843-434d-a8de-d10299d56e4c" providerId="ADAL" clId="{4403001D-D032-4579-A501-24B2D406E1B9}" dt="2023-03-30T08:01:09.669" v="6" actId="1076"/>
        <pc:sldMkLst>
          <pc:docMk/>
          <pc:sldMk cId="0" sldId="266"/>
        </pc:sldMkLst>
        <pc:picChg chg="mod">
          <ac:chgData name="Jolita Orentaitė" userId="6d915a59-3843-434d-a8de-d10299d56e4c" providerId="ADAL" clId="{4403001D-D032-4579-A501-24B2D406E1B9}" dt="2023-03-30T08:01:09.669" v="6" actId="1076"/>
          <ac:picMkLst>
            <pc:docMk/>
            <pc:sldMk cId="0" sldId="266"/>
            <ac:picMk id="19" creationId="{ED185080-AF48-4AB9-9F65-D33AA2FDBEF5}"/>
          </ac:picMkLst>
        </pc:picChg>
      </pc:sldChg>
    </pc:docChg>
  </pc:docChgLst>
  <pc:docChgLst>
    <pc:chgData name="Jolita Orentaitė" userId="6d915a59-3843-434d-a8de-d10299d56e4c" providerId="ADAL" clId="{9CCA6F61-6522-4338-9C52-C5DE98731E6A}"/>
    <pc:docChg chg="modSld">
      <pc:chgData name="Jolita Orentaitė" userId="6d915a59-3843-434d-a8de-d10299d56e4c" providerId="ADAL" clId="{9CCA6F61-6522-4338-9C52-C5DE98731E6A}" dt="2023-03-30T08:13:02.116" v="25" actId="1076"/>
      <pc:docMkLst>
        <pc:docMk/>
      </pc:docMkLst>
      <pc:sldChg chg="modSp mod">
        <pc:chgData name="Jolita Orentaitė" userId="6d915a59-3843-434d-a8de-d10299d56e4c" providerId="ADAL" clId="{9CCA6F61-6522-4338-9C52-C5DE98731E6A}" dt="2023-03-30T08:10:57.673" v="3" actId="404"/>
        <pc:sldMkLst>
          <pc:docMk/>
          <pc:sldMk cId="0" sldId="258"/>
        </pc:sldMkLst>
        <pc:spChg chg="mod">
          <ac:chgData name="Jolita Orentaitė" userId="6d915a59-3843-434d-a8de-d10299d56e4c" providerId="ADAL" clId="{9CCA6F61-6522-4338-9C52-C5DE98731E6A}" dt="2023-03-30T08:10:50.768" v="1" actId="255"/>
          <ac:spMkLst>
            <pc:docMk/>
            <pc:sldMk cId="0" sldId="258"/>
            <ac:spMk id="3" creationId="{00000000-0000-0000-0000-000000000000}"/>
          </ac:spMkLst>
        </pc:spChg>
        <pc:spChg chg="mod">
          <ac:chgData name="Jolita Orentaitė" userId="6d915a59-3843-434d-a8de-d10299d56e4c" providerId="ADAL" clId="{9CCA6F61-6522-4338-9C52-C5DE98731E6A}" dt="2023-03-30T08:10:54.914" v="2" actId="404"/>
          <ac:spMkLst>
            <pc:docMk/>
            <pc:sldMk cId="0" sldId="258"/>
            <ac:spMk id="19" creationId="{22B7AFB1-6578-5063-F54A-72D036FE3453}"/>
          </ac:spMkLst>
        </pc:spChg>
        <pc:spChg chg="mod">
          <ac:chgData name="Jolita Orentaitė" userId="6d915a59-3843-434d-a8de-d10299d56e4c" providerId="ADAL" clId="{9CCA6F61-6522-4338-9C52-C5DE98731E6A}" dt="2023-03-30T08:10:57.673" v="3" actId="404"/>
          <ac:spMkLst>
            <pc:docMk/>
            <pc:sldMk cId="0" sldId="258"/>
            <ac:spMk id="22" creationId="{648C1B34-0578-C214-8E1C-66BDAB3C25D7}"/>
          </ac:spMkLst>
        </pc:spChg>
      </pc:sldChg>
      <pc:sldChg chg="modSp mod">
        <pc:chgData name="Jolita Orentaitė" userId="6d915a59-3843-434d-a8de-d10299d56e4c" providerId="ADAL" clId="{9CCA6F61-6522-4338-9C52-C5DE98731E6A}" dt="2023-03-30T08:12:13.626" v="23" actId="20577"/>
        <pc:sldMkLst>
          <pc:docMk/>
          <pc:sldMk cId="0" sldId="264"/>
        </pc:sldMkLst>
        <pc:spChg chg="mod">
          <ac:chgData name="Jolita Orentaitė" userId="6d915a59-3843-434d-a8de-d10299d56e4c" providerId="ADAL" clId="{9CCA6F61-6522-4338-9C52-C5DE98731E6A}" dt="2023-03-30T08:11:25.925" v="7" actId="1076"/>
          <ac:spMkLst>
            <pc:docMk/>
            <pc:sldMk cId="0" sldId="264"/>
            <ac:spMk id="6" creationId="{00000000-0000-0000-0000-000000000000}"/>
          </ac:spMkLst>
        </pc:spChg>
        <pc:spChg chg="mod">
          <ac:chgData name="Jolita Orentaitė" userId="6d915a59-3843-434d-a8de-d10299d56e4c" providerId="ADAL" clId="{9CCA6F61-6522-4338-9C52-C5DE98731E6A}" dt="2023-03-30T08:11:28.705" v="8" actId="1076"/>
          <ac:spMkLst>
            <pc:docMk/>
            <pc:sldMk cId="0" sldId="264"/>
            <ac:spMk id="7" creationId="{00000000-0000-0000-0000-000000000000}"/>
          </ac:spMkLst>
        </pc:spChg>
        <pc:spChg chg="mod">
          <ac:chgData name="Jolita Orentaitė" userId="6d915a59-3843-434d-a8de-d10299d56e4c" providerId="ADAL" clId="{9CCA6F61-6522-4338-9C52-C5DE98731E6A}" dt="2023-03-30T08:11:19.335" v="5" actId="1076"/>
          <ac:spMkLst>
            <pc:docMk/>
            <pc:sldMk cId="0" sldId="264"/>
            <ac:spMk id="8" creationId="{00000000-0000-0000-0000-000000000000}"/>
          </ac:spMkLst>
        </pc:spChg>
        <pc:spChg chg="mod">
          <ac:chgData name="Jolita Orentaitė" userId="6d915a59-3843-434d-a8de-d10299d56e4c" providerId="ADAL" clId="{9CCA6F61-6522-4338-9C52-C5DE98731E6A}" dt="2023-03-30T08:11:46.252" v="10" actId="1076"/>
          <ac:spMkLst>
            <pc:docMk/>
            <pc:sldMk cId="0" sldId="264"/>
            <ac:spMk id="15" creationId="{00000000-0000-0000-0000-000000000000}"/>
          </ac:spMkLst>
        </pc:spChg>
        <pc:spChg chg="mod">
          <ac:chgData name="Jolita Orentaitė" userId="6d915a59-3843-434d-a8de-d10299d56e4c" providerId="ADAL" clId="{9CCA6F61-6522-4338-9C52-C5DE98731E6A}" dt="2023-03-30T08:11:48.573" v="11" actId="1076"/>
          <ac:spMkLst>
            <pc:docMk/>
            <pc:sldMk cId="0" sldId="264"/>
            <ac:spMk id="16" creationId="{00000000-0000-0000-0000-000000000000}"/>
          </ac:spMkLst>
        </pc:spChg>
        <pc:spChg chg="mod">
          <ac:chgData name="Jolita Orentaitė" userId="6d915a59-3843-434d-a8de-d10299d56e4c" providerId="ADAL" clId="{9CCA6F61-6522-4338-9C52-C5DE98731E6A}" dt="2023-03-30T08:11:51.729" v="12" actId="1076"/>
          <ac:spMkLst>
            <pc:docMk/>
            <pc:sldMk cId="0" sldId="264"/>
            <ac:spMk id="17" creationId="{00000000-0000-0000-0000-000000000000}"/>
          </ac:spMkLst>
        </pc:spChg>
        <pc:spChg chg="mod">
          <ac:chgData name="Jolita Orentaitė" userId="6d915a59-3843-434d-a8de-d10299d56e4c" providerId="ADAL" clId="{9CCA6F61-6522-4338-9C52-C5DE98731E6A}" dt="2023-03-30T08:12:13.626" v="23" actId="20577"/>
          <ac:spMkLst>
            <pc:docMk/>
            <pc:sldMk cId="0" sldId="264"/>
            <ac:spMk id="30" creationId="{00000000-0000-0000-0000-000000000000}"/>
          </ac:spMkLst>
        </pc:spChg>
        <pc:spChg chg="mod">
          <ac:chgData name="Jolita Orentaitė" userId="6d915a59-3843-434d-a8de-d10299d56e4c" providerId="ADAL" clId="{9CCA6F61-6522-4338-9C52-C5DE98731E6A}" dt="2023-03-30T08:11:59.502" v="14" actId="20577"/>
          <ac:spMkLst>
            <pc:docMk/>
            <pc:sldMk cId="0" sldId="264"/>
            <ac:spMk id="39" creationId="{00000000-0000-0000-0000-000000000000}"/>
          </ac:spMkLst>
        </pc:spChg>
      </pc:sldChg>
      <pc:sldChg chg="modSp mod">
        <pc:chgData name="Jolita Orentaitė" userId="6d915a59-3843-434d-a8de-d10299d56e4c" providerId="ADAL" clId="{9CCA6F61-6522-4338-9C52-C5DE98731E6A}" dt="2023-03-30T08:13:02.116" v="25" actId="1076"/>
        <pc:sldMkLst>
          <pc:docMk/>
          <pc:sldMk cId="0" sldId="272"/>
        </pc:sldMkLst>
        <pc:spChg chg="mod">
          <ac:chgData name="Jolita Orentaitė" userId="6d915a59-3843-434d-a8de-d10299d56e4c" providerId="ADAL" clId="{9CCA6F61-6522-4338-9C52-C5DE98731E6A}" dt="2023-03-30T08:13:02.116" v="25" actId="1076"/>
          <ac:spMkLst>
            <pc:docMk/>
            <pc:sldMk cId="0" sldId="272"/>
            <ac:spMk id="49" creationId="{D343850B-DAFA-7BBB-EA18-C63D21870E6F}"/>
          </ac:spMkLst>
        </pc:spChg>
      </pc:sldChg>
    </pc:docChg>
  </pc:docChgLst>
  <pc:docChgLst>
    <pc:chgData name="Jolita Orentaitė" userId="6d915a59-3843-434d-a8de-d10299d56e4c" providerId="ADAL" clId="{A9EFE202-9CE9-4F30-B671-A59FE493B400}"/>
    <pc:docChg chg="undo custSel modSld">
      <pc:chgData name="Jolita Orentaitė" userId="6d915a59-3843-434d-a8de-d10299d56e4c" providerId="ADAL" clId="{A9EFE202-9CE9-4F30-B671-A59FE493B400}" dt="2023-04-14T08:23:07.326" v="230" actId="1076"/>
      <pc:docMkLst>
        <pc:docMk/>
      </pc:docMkLst>
      <pc:sldChg chg="addSp delSp modSp mod">
        <pc:chgData name="Jolita Orentaitė" userId="6d915a59-3843-434d-a8de-d10299d56e4c" providerId="ADAL" clId="{A9EFE202-9CE9-4F30-B671-A59FE493B400}" dt="2023-04-14T07:10:55.424" v="22" actId="20577"/>
        <pc:sldMkLst>
          <pc:docMk/>
          <pc:sldMk cId="0" sldId="257"/>
        </pc:sldMkLst>
        <pc:spChg chg="mod">
          <ac:chgData name="Jolita Orentaitė" userId="6d915a59-3843-434d-a8de-d10299d56e4c" providerId="ADAL" clId="{A9EFE202-9CE9-4F30-B671-A59FE493B400}" dt="2023-04-14T07:10:55.424" v="22" actId="20577"/>
          <ac:spMkLst>
            <pc:docMk/>
            <pc:sldMk cId="0" sldId="257"/>
            <ac:spMk id="6" creationId="{00000000-0000-0000-0000-000000000000}"/>
          </ac:spMkLst>
        </pc:spChg>
        <pc:spChg chg="add del mod">
          <ac:chgData name="Jolita Orentaitė" userId="6d915a59-3843-434d-a8de-d10299d56e4c" providerId="ADAL" clId="{A9EFE202-9CE9-4F30-B671-A59FE493B400}" dt="2023-04-14T07:10:46.819" v="20" actId="14100"/>
          <ac:spMkLst>
            <pc:docMk/>
            <pc:sldMk cId="0" sldId="257"/>
            <ac:spMk id="7" creationId="{00000000-0000-0000-0000-000000000000}"/>
          </ac:spMkLst>
        </pc:spChg>
        <pc:spChg chg="mod">
          <ac:chgData name="Jolita Orentaitė" userId="6d915a59-3843-434d-a8de-d10299d56e4c" providerId="ADAL" clId="{A9EFE202-9CE9-4F30-B671-A59FE493B400}" dt="2023-04-14T07:10:51.451" v="21" actId="14100"/>
          <ac:spMkLst>
            <pc:docMk/>
            <pc:sldMk cId="0" sldId="257"/>
            <ac:spMk id="8" creationId="{00000000-0000-0000-0000-000000000000}"/>
          </ac:spMkLst>
        </pc:spChg>
        <pc:spChg chg="add del mod">
          <ac:chgData name="Jolita Orentaitė" userId="6d915a59-3843-434d-a8de-d10299d56e4c" providerId="ADAL" clId="{A9EFE202-9CE9-4F30-B671-A59FE493B400}" dt="2023-04-14T07:10:25.907" v="18"/>
          <ac:spMkLst>
            <pc:docMk/>
            <pc:sldMk cId="0" sldId="257"/>
            <ac:spMk id="15" creationId="{0F4A7A11-79AB-414F-3FF5-E4F5C3C9A566}"/>
          </ac:spMkLst>
        </pc:spChg>
      </pc:sldChg>
      <pc:sldChg chg="modSp mod">
        <pc:chgData name="Jolita Orentaitė" userId="6d915a59-3843-434d-a8de-d10299d56e4c" providerId="ADAL" clId="{A9EFE202-9CE9-4F30-B671-A59FE493B400}" dt="2023-04-14T07:11:03.415" v="23" actId="20577"/>
        <pc:sldMkLst>
          <pc:docMk/>
          <pc:sldMk cId="0" sldId="258"/>
        </pc:sldMkLst>
        <pc:spChg chg="mod">
          <ac:chgData name="Jolita Orentaitė" userId="6d915a59-3843-434d-a8de-d10299d56e4c" providerId="ADAL" clId="{A9EFE202-9CE9-4F30-B671-A59FE493B400}" dt="2023-04-14T07:11:03.415" v="23" actId="20577"/>
          <ac:spMkLst>
            <pc:docMk/>
            <pc:sldMk cId="0" sldId="258"/>
            <ac:spMk id="19" creationId="{22B7AFB1-6578-5063-F54A-72D036FE3453}"/>
          </ac:spMkLst>
        </pc:spChg>
      </pc:sldChg>
      <pc:sldChg chg="modSp mod">
        <pc:chgData name="Jolita Orentaitė" userId="6d915a59-3843-434d-a8de-d10299d56e4c" providerId="ADAL" clId="{A9EFE202-9CE9-4F30-B671-A59FE493B400}" dt="2023-04-14T07:11:33.323" v="26" actId="255"/>
        <pc:sldMkLst>
          <pc:docMk/>
          <pc:sldMk cId="0" sldId="259"/>
        </pc:sldMkLst>
        <pc:spChg chg="mod">
          <ac:chgData name="Jolita Orentaitė" userId="6d915a59-3843-434d-a8de-d10299d56e4c" providerId="ADAL" clId="{A9EFE202-9CE9-4F30-B671-A59FE493B400}" dt="2023-04-14T07:11:28.165" v="25" actId="255"/>
          <ac:spMkLst>
            <pc:docMk/>
            <pc:sldMk cId="0" sldId="259"/>
            <ac:spMk id="3" creationId="{00000000-0000-0000-0000-000000000000}"/>
          </ac:spMkLst>
        </pc:spChg>
        <pc:spChg chg="mod">
          <ac:chgData name="Jolita Orentaitė" userId="6d915a59-3843-434d-a8de-d10299d56e4c" providerId="ADAL" clId="{A9EFE202-9CE9-4F30-B671-A59FE493B400}" dt="2023-04-14T07:11:22.106" v="24" actId="255"/>
          <ac:spMkLst>
            <pc:docMk/>
            <pc:sldMk cId="0" sldId="259"/>
            <ac:spMk id="4" creationId="{00000000-0000-0000-0000-000000000000}"/>
          </ac:spMkLst>
        </pc:spChg>
        <pc:spChg chg="mod">
          <ac:chgData name="Jolita Orentaitė" userId="6d915a59-3843-434d-a8de-d10299d56e4c" providerId="ADAL" clId="{A9EFE202-9CE9-4F30-B671-A59FE493B400}" dt="2023-04-14T07:11:33.323" v="26" actId="255"/>
          <ac:spMkLst>
            <pc:docMk/>
            <pc:sldMk cId="0" sldId="259"/>
            <ac:spMk id="5" creationId="{00000000-0000-0000-0000-000000000000}"/>
          </ac:spMkLst>
        </pc:spChg>
      </pc:sldChg>
      <pc:sldChg chg="modSp mod">
        <pc:chgData name="Jolita Orentaitė" userId="6d915a59-3843-434d-a8de-d10299d56e4c" providerId="ADAL" clId="{A9EFE202-9CE9-4F30-B671-A59FE493B400}" dt="2023-04-14T07:12:46.532" v="40" actId="1076"/>
        <pc:sldMkLst>
          <pc:docMk/>
          <pc:sldMk cId="0" sldId="260"/>
        </pc:sldMkLst>
        <pc:spChg chg="mod">
          <ac:chgData name="Jolita Orentaitė" userId="6d915a59-3843-434d-a8de-d10299d56e4c" providerId="ADAL" clId="{A9EFE202-9CE9-4F30-B671-A59FE493B400}" dt="2023-04-14T07:12:34.353" v="38" actId="1076"/>
          <ac:spMkLst>
            <pc:docMk/>
            <pc:sldMk cId="0" sldId="260"/>
            <ac:spMk id="17" creationId="{00000000-0000-0000-0000-000000000000}"/>
          </ac:spMkLst>
        </pc:spChg>
        <pc:spChg chg="mod">
          <ac:chgData name="Jolita Orentaitė" userId="6d915a59-3843-434d-a8de-d10299d56e4c" providerId="ADAL" clId="{A9EFE202-9CE9-4F30-B671-A59FE493B400}" dt="2023-04-14T07:12:46.532" v="40" actId="1076"/>
          <ac:spMkLst>
            <pc:docMk/>
            <pc:sldMk cId="0" sldId="260"/>
            <ac:spMk id="18" creationId="{00000000-0000-0000-0000-000000000000}"/>
          </ac:spMkLst>
        </pc:spChg>
        <pc:spChg chg="mod">
          <ac:chgData name="Jolita Orentaitė" userId="6d915a59-3843-434d-a8de-d10299d56e4c" providerId="ADAL" clId="{A9EFE202-9CE9-4F30-B671-A59FE493B400}" dt="2023-04-14T07:12:27.734" v="37" actId="1076"/>
          <ac:spMkLst>
            <pc:docMk/>
            <pc:sldMk cId="0" sldId="260"/>
            <ac:spMk id="20" creationId="{00000000-0000-0000-0000-000000000000}"/>
          </ac:spMkLst>
        </pc:spChg>
        <pc:spChg chg="mod">
          <ac:chgData name="Jolita Orentaitė" userId="6d915a59-3843-434d-a8de-d10299d56e4c" providerId="ADAL" clId="{A9EFE202-9CE9-4F30-B671-A59FE493B400}" dt="2023-04-14T07:12:19.960" v="35" actId="1076"/>
          <ac:spMkLst>
            <pc:docMk/>
            <pc:sldMk cId="0" sldId="260"/>
            <ac:spMk id="21" creationId="{00000000-0000-0000-0000-000000000000}"/>
          </ac:spMkLst>
        </pc:spChg>
        <pc:spChg chg="mod">
          <ac:chgData name="Jolita Orentaitė" userId="6d915a59-3843-434d-a8de-d10299d56e4c" providerId="ADAL" clId="{A9EFE202-9CE9-4F30-B671-A59FE493B400}" dt="2023-04-14T07:12:23.482" v="36" actId="1076"/>
          <ac:spMkLst>
            <pc:docMk/>
            <pc:sldMk cId="0" sldId="260"/>
            <ac:spMk id="22" creationId="{00000000-0000-0000-0000-000000000000}"/>
          </ac:spMkLst>
        </pc:spChg>
        <pc:spChg chg="mod">
          <ac:chgData name="Jolita Orentaitė" userId="6d915a59-3843-434d-a8de-d10299d56e4c" providerId="ADAL" clId="{A9EFE202-9CE9-4F30-B671-A59FE493B400}" dt="2023-04-14T07:11:58" v="29" actId="1076"/>
          <ac:spMkLst>
            <pc:docMk/>
            <pc:sldMk cId="0" sldId="260"/>
            <ac:spMk id="25" creationId="{00000000-0000-0000-0000-000000000000}"/>
          </ac:spMkLst>
        </pc:spChg>
        <pc:spChg chg="mod">
          <ac:chgData name="Jolita Orentaitė" userId="6d915a59-3843-434d-a8de-d10299d56e4c" providerId="ADAL" clId="{A9EFE202-9CE9-4F30-B671-A59FE493B400}" dt="2023-04-14T07:12:39.176" v="39" actId="1076"/>
          <ac:spMkLst>
            <pc:docMk/>
            <pc:sldMk cId="0" sldId="260"/>
            <ac:spMk id="26" creationId="{17E8A055-116B-B2CF-C2DF-12C489CACADA}"/>
          </ac:spMkLst>
        </pc:spChg>
        <pc:spChg chg="mod">
          <ac:chgData name="Jolita Orentaitė" userId="6d915a59-3843-434d-a8de-d10299d56e4c" providerId="ADAL" clId="{A9EFE202-9CE9-4F30-B671-A59FE493B400}" dt="2023-04-14T07:11:49.486" v="28" actId="1076"/>
          <ac:spMkLst>
            <pc:docMk/>
            <pc:sldMk cId="0" sldId="260"/>
            <ac:spMk id="27" creationId="{00000000-0000-0000-0000-000000000000}"/>
          </ac:spMkLst>
        </pc:spChg>
        <pc:spChg chg="mod">
          <ac:chgData name="Jolita Orentaitė" userId="6d915a59-3843-434d-a8de-d10299d56e4c" providerId="ADAL" clId="{A9EFE202-9CE9-4F30-B671-A59FE493B400}" dt="2023-04-14T07:12:11.982" v="32" actId="1076"/>
          <ac:spMkLst>
            <pc:docMk/>
            <pc:sldMk cId="0" sldId="260"/>
            <ac:spMk id="29" creationId="{00000000-0000-0000-0000-000000000000}"/>
          </ac:spMkLst>
        </pc:spChg>
        <pc:picChg chg="mod">
          <ac:chgData name="Jolita Orentaitė" userId="6d915a59-3843-434d-a8de-d10299d56e4c" providerId="ADAL" clId="{A9EFE202-9CE9-4F30-B671-A59FE493B400}" dt="2023-04-14T07:12:05.033" v="31" actId="1076"/>
          <ac:picMkLst>
            <pc:docMk/>
            <pc:sldMk cId="0" sldId="260"/>
            <ac:picMk id="15" creationId="{00000000-0000-0000-0000-000000000000}"/>
          </ac:picMkLst>
        </pc:picChg>
      </pc:sldChg>
      <pc:sldChg chg="modSp mod">
        <pc:chgData name="Jolita Orentaitė" userId="6d915a59-3843-434d-a8de-d10299d56e4c" providerId="ADAL" clId="{A9EFE202-9CE9-4F30-B671-A59FE493B400}" dt="2023-04-14T07:13:18.873" v="44" actId="1076"/>
        <pc:sldMkLst>
          <pc:docMk/>
          <pc:sldMk cId="0" sldId="262"/>
        </pc:sldMkLst>
        <pc:spChg chg="mod">
          <ac:chgData name="Jolita Orentaitė" userId="6d915a59-3843-434d-a8de-d10299d56e4c" providerId="ADAL" clId="{A9EFE202-9CE9-4F30-B671-A59FE493B400}" dt="2023-04-14T07:13:11.152" v="41" actId="1076"/>
          <ac:spMkLst>
            <pc:docMk/>
            <pc:sldMk cId="0" sldId="262"/>
            <ac:spMk id="7" creationId="{00000000-0000-0000-0000-000000000000}"/>
          </ac:spMkLst>
        </pc:spChg>
        <pc:spChg chg="mod">
          <ac:chgData name="Jolita Orentaitė" userId="6d915a59-3843-434d-a8de-d10299d56e4c" providerId="ADAL" clId="{A9EFE202-9CE9-4F30-B671-A59FE493B400}" dt="2023-04-14T07:13:13.265" v="42" actId="1076"/>
          <ac:spMkLst>
            <pc:docMk/>
            <pc:sldMk cId="0" sldId="262"/>
            <ac:spMk id="8" creationId="{00000000-0000-0000-0000-000000000000}"/>
          </ac:spMkLst>
        </pc:spChg>
        <pc:spChg chg="mod">
          <ac:chgData name="Jolita Orentaitė" userId="6d915a59-3843-434d-a8de-d10299d56e4c" providerId="ADAL" clId="{A9EFE202-9CE9-4F30-B671-A59FE493B400}" dt="2023-04-14T07:13:15.804" v="43" actId="1076"/>
          <ac:spMkLst>
            <pc:docMk/>
            <pc:sldMk cId="0" sldId="262"/>
            <ac:spMk id="9" creationId="{00000000-0000-0000-0000-000000000000}"/>
          </ac:spMkLst>
        </pc:spChg>
        <pc:grpChg chg="mod">
          <ac:chgData name="Jolita Orentaitė" userId="6d915a59-3843-434d-a8de-d10299d56e4c" providerId="ADAL" clId="{A9EFE202-9CE9-4F30-B671-A59FE493B400}" dt="2023-04-14T07:13:18.873" v="44" actId="1076"/>
          <ac:grpSpMkLst>
            <pc:docMk/>
            <pc:sldMk cId="0" sldId="262"/>
            <ac:grpSpMk id="10" creationId="{00000000-0000-0000-0000-000000000000}"/>
          </ac:grpSpMkLst>
        </pc:grpChg>
      </pc:sldChg>
      <pc:sldChg chg="modSp mod">
        <pc:chgData name="Jolita Orentaitė" userId="6d915a59-3843-434d-a8de-d10299d56e4c" providerId="ADAL" clId="{A9EFE202-9CE9-4F30-B671-A59FE493B400}" dt="2023-04-14T07:17:18.613" v="107" actId="20577"/>
        <pc:sldMkLst>
          <pc:docMk/>
          <pc:sldMk cId="0" sldId="264"/>
        </pc:sldMkLst>
        <pc:spChg chg="mod">
          <ac:chgData name="Jolita Orentaitė" userId="6d915a59-3843-434d-a8de-d10299d56e4c" providerId="ADAL" clId="{A9EFE202-9CE9-4F30-B671-A59FE493B400}" dt="2023-04-14T07:14:00.384" v="48" actId="1076"/>
          <ac:spMkLst>
            <pc:docMk/>
            <pc:sldMk cId="0" sldId="264"/>
            <ac:spMk id="3" creationId="{00000000-0000-0000-0000-000000000000}"/>
          </ac:spMkLst>
        </pc:spChg>
        <pc:spChg chg="mod">
          <ac:chgData name="Jolita Orentaitė" userId="6d915a59-3843-434d-a8de-d10299d56e4c" providerId="ADAL" clId="{A9EFE202-9CE9-4F30-B671-A59FE493B400}" dt="2023-04-14T07:14:03.361" v="49" actId="1076"/>
          <ac:spMkLst>
            <pc:docMk/>
            <pc:sldMk cId="0" sldId="264"/>
            <ac:spMk id="4" creationId="{00000000-0000-0000-0000-000000000000}"/>
          </ac:spMkLst>
        </pc:spChg>
        <pc:spChg chg="mod">
          <ac:chgData name="Jolita Orentaitė" userId="6d915a59-3843-434d-a8de-d10299d56e4c" providerId="ADAL" clId="{A9EFE202-9CE9-4F30-B671-A59FE493B400}" dt="2023-04-14T07:14:06.605" v="50" actId="1076"/>
          <ac:spMkLst>
            <pc:docMk/>
            <pc:sldMk cId="0" sldId="264"/>
            <ac:spMk id="5" creationId="{00000000-0000-0000-0000-000000000000}"/>
          </ac:spMkLst>
        </pc:spChg>
        <pc:spChg chg="mod">
          <ac:chgData name="Jolita Orentaitė" userId="6d915a59-3843-434d-a8de-d10299d56e4c" providerId="ADAL" clId="{A9EFE202-9CE9-4F30-B671-A59FE493B400}" dt="2023-04-14T07:14:26.126" v="55" actId="1076"/>
          <ac:spMkLst>
            <pc:docMk/>
            <pc:sldMk cId="0" sldId="264"/>
            <ac:spMk id="6" creationId="{00000000-0000-0000-0000-000000000000}"/>
          </ac:spMkLst>
        </pc:spChg>
        <pc:spChg chg="mod">
          <ac:chgData name="Jolita Orentaitė" userId="6d915a59-3843-434d-a8de-d10299d56e4c" providerId="ADAL" clId="{A9EFE202-9CE9-4F30-B671-A59FE493B400}" dt="2023-04-14T07:14:30.946" v="57" actId="1076"/>
          <ac:spMkLst>
            <pc:docMk/>
            <pc:sldMk cId="0" sldId="264"/>
            <ac:spMk id="7" creationId="{00000000-0000-0000-0000-000000000000}"/>
          </ac:spMkLst>
        </pc:spChg>
        <pc:spChg chg="mod">
          <ac:chgData name="Jolita Orentaitė" userId="6d915a59-3843-434d-a8de-d10299d56e4c" providerId="ADAL" clId="{A9EFE202-9CE9-4F30-B671-A59FE493B400}" dt="2023-04-14T07:14:28.600" v="56" actId="1076"/>
          <ac:spMkLst>
            <pc:docMk/>
            <pc:sldMk cId="0" sldId="264"/>
            <ac:spMk id="8" creationId="{00000000-0000-0000-0000-000000000000}"/>
          </ac:spMkLst>
        </pc:spChg>
        <pc:spChg chg="mod">
          <ac:chgData name="Jolita Orentaitė" userId="6d915a59-3843-434d-a8de-d10299d56e4c" providerId="ADAL" clId="{A9EFE202-9CE9-4F30-B671-A59FE493B400}" dt="2023-04-14T07:16:28.622" v="84" actId="1076"/>
          <ac:spMkLst>
            <pc:docMk/>
            <pc:sldMk cId="0" sldId="264"/>
            <ac:spMk id="9" creationId="{00000000-0000-0000-0000-000000000000}"/>
          </ac:spMkLst>
        </pc:spChg>
        <pc:spChg chg="mod">
          <ac:chgData name="Jolita Orentaitė" userId="6d915a59-3843-434d-a8de-d10299d56e4c" providerId="ADAL" clId="{A9EFE202-9CE9-4F30-B671-A59FE493B400}" dt="2023-04-14T07:16:21.301" v="83" actId="1076"/>
          <ac:spMkLst>
            <pc:docMk/>
            <pc:sldMk cId="0" sldId="264"/>
            <ac:spMk id="10" creationId="{00000000-0000-0000-0000-000000000000}"/>
          </ac:spMkLst>
        </pc:spChg>
        <pc:spChg chg="mod">
          <ac:chgData name="Jolita Orentaitė" userId="6d915a59-3843-434d-a8de-d10299d56e4c" providerId="ADAL" clId="{A9EFE202-9CE9-4F30-B671-A59FE493B400}" dt="2023-04-14T07:16:00.249" v="78" actId="1076"/>
          <ac:spMkLst>
            <pc:docMk/>
            <pc:sldMk cId="0" sldId="264"/>
            <ac:spMk id="11" creationId="{00000000-0000-0000-0000-000000000000}"/>
          </ac:spMkLst>
        </pc:spChg>
        <pc:spChg chg="mod">
          <ac:chgData name="Jolita Orentaitė" userId="6d915a59-3843-434d-a8de-d10299d56e4c" providerId="ADAL" clId="{A9EFE202-9CE9-4F30-B671-A59FE493B400}" dt="2023-04-14T07:16:10.979" v="81" actId="1076"/>
          <ac:spMkLst>
            <pc:docMk/>
            <pc:sldMk cId="0" sldId="264"/>
            <ac:spMk id="12" creationId="{00000000-0000-0000-0000-000000000000}"/>
          </ac:spMkLst>
        </pc:spChg>
        <pc:spChg chg="mod">
          <ac:chgData name="Jolita Orentaitė" userId="6d915a59-3843-434d-a8de-d10299d56e4c" providerId="ADAL" clId="{A9EFE202-9CE9-4F30-B671-A59FE493B400}" dt="2023-04-14T07:16:09.003" v="80" actId="1076"/>
          <ac:spMkLst>
            <pc:docMk/>
            <pc:sldMk cId="0" sldId="264"/>
            <ac:spMk id="13" creationId="{00000000-0000-0000-0000-000000000000}"/>
          </ac:spMkLst>
        </pc:spChg>
        <pc:spChg chg="mod">
          <ac:chgData name="Jolita Orentaitė" userId="6d915a59-3843-434d-a8de-d10299d56e4c" providerId="ADAL" clId="{A9EFE202-9CE9-4F30-B671-A59FE493B400}" dt="2023-04-14T07:16:04.262" v="79" actId="1076"/>
          <ac:spMkLst>
            <pc:docMk/>
            <pc:sldMk cId="0" sldId="264"/>
            <ac:spMk id="14" creationId="{00000000-0000-0000-0000-000000000000}"/>
          </ac:spMkLst>
        </pc:spChg>
        <pc:spChg chg="mod">
          <ac:chgData name="Jolita Orentaitė" userId="6d915a59-3843-434d-a8de-d10299d56e4c" providerId="ADAL" clId="{A9EFE202-9CE9-4F30-B671-A59FE493B400}" dt="2023-04-14T07:16:43.654" v="87" actId="1076"/>
          <ac:spMkLst>
            <pc:docMk/>
            <pc:sldMk cId="0" sldId="264"/>
            <ac:spMk id="15" creationId="{00000000-0000-0000-0000-000000000000}"/>
          </ac:spMkLst>
        </pc:spChg>
        <pc:spChg chg="mod">
          <ac:chgData name="Jolita Orentaitė" userId="6d915a59-3843-434d-a8de-d10299d56e4c" providerId="ADAL" clId="{A9EFE202-9CE9-4F30-B671-A59FE493B400}" dt="2023-04-14T07:16:46.664" v="88" actId="1076"/>
          <ac:spMkLst>
            <pc:docMk/>
            <pc:sldMk cId="0" sldId="264"/>
            <ac:spMk id="16" creationId="{00000000-0000-0000-0000-000000000000}"/>
          </ac:spMkLst>
        </pc:spChg>
        <pc:spChg chg="mod">
          <ac:chgData name="Jolita Orentaitė" userId="6d915a59-3843-434d-a8de-d10299d56e4c" providerId="ADAL" clId="{A9EFE202-9CE9-4F30-B671-A59FE493B400}" dt="2023-04-14T07:16:51.485" v="89" actId="1076"/>
          <ac:spMkLst>
            <pc:docMk/>
            <pc:sldMk cId="0" sldId="264"/>
            <ac:spMk id="17" creationId="{00000000-0000-0000-0000-000000000000}"/>
          </ac:spMkLst>
        </pc:spChg>
        <pc:spChg chg="mod">
          <ac:chgData name="Jolita Orentaitė" userId="6d915a59-3843-434d-a8de-d10299d56e4c" providerId="ADAL" clId="{A9EFE202-9CE9-4F30-B671-A59FE493B400}" dt="2023-04-14T07:14:13.841" v="51" actId="1076"/>
          <ac:spMkLst>
            <pc:docMk/>
            <pc:sldMk cId="0" sldId="264"/>
            <ac:spMk id="29" creationId="{00000000-0000-0000-0000-000000000000}"/>
          </ac:spMkLst>
        </pc:spChg>
        <pc:spChg chg="mod">
          <ac:chgData name="Jolita Orentaitė" userId="6d915a59-3843-434d-a8de-d10299d56e4c" providerId="ADAL" clId="{A9EFE202-9CE9-4F30-B671-A59FE493B400}" dt="2023-04-14T07:17:18.613" v="107" actId="20577"/>
          <ac:spMkLst>
            <pc:docMk/>
            <pc:sldMk cId="0" sldId="264"/>
            <ac:spMk id="30" creationId="{00000000-0000-0000-0000-000000000000}"/>
          </ac:spMkLst>
        </pc:spChg>
        <pc:spChg chg="mod">
          <ac:chgData name="Jolita Orentaitė" userId="6d915a59-3843-434d-a8de-d10299d56e4c" providerId="ADAL" clId="{A9EFE202-9CE9-4F30-B671-A59FE493B400}" dt="2023-04-14T07:17:14.425" v="101" actId="20577"/>
          <ac:spMkLst>
            <pc:docMk/>
            <pc:sldMk cId="0" sldId="264"/>
            <ac:spMk id="31" creationId="{00000000-0000-0000-0000-000000000000}"/>
          </ac:spMkLst>
        </pc:spChg>
        <pc:spChg chg="mod">
          <ac:chgData name="Jolita Orentaitė" userId="6d915a59-3843-434d-a8de-d10299d56e4c" providerId="ADAL" clId="{A9EFE202-9CE9-4F30-B671-A59FE493B400}" dt="2023-04-14T07:16:37.671" v="85" actId="1076"/>
          <ac:spMkLst>
            <pc:docMk/>
            <pc:sldMk cId="0" sldId="264"/>
            <ac:spMk id="33" creationId="{00000000-0000-0000-0000-000000000000}"/>
          </ac:spMkLst>
        </pc:spChg>
        <pc:spChg chg="mod">
          <ac:chgData name="Jolita Orentaitė" userId="6d915a59-3843-434d-a8de-d10299d56e4c" providerId="ADAL" clId="{A9EFE202-9CE9-4F30-B671-A59FE493B400}" dt="2023-04-14T07:16:59.743" v="90" actId="1076"/>
          <ac:spMkLst>
            <pc:docMk/>
            <pc:sldMk cId="0" sldId="264"/>
            <ac:spMk id="36" creationId="{00000000-0000-0000-0000-000000000000}"/>
          </ac:spMkLst>
        </pc:spChg>
        <pc:spChg chg="mod">
          <ac:chgData name="Jolita Orentaitė" userId="6d915a59-3843-434d-a8de-d10299d56e4c" providerId="ADAL" clId="{A9EFE202-9CE9-4F30-B671-A59FE493B400}" dt="2023-04-14T07:17:09.069" v="99" actId="20577"/>
          <ac:spMkLst>
            <pc:docMk/>
            <pc:sldMk cId="0" sldId="264"/>
            <ac:spMk id="39" creationId="{00000000-0000-0000-0000-000000000000}"/>
          </ac:spMkLst>
        </pc:spChg>
        <pc:spChg chg="mod">
          <ac:chgData name="Jolita Orentaitė" userId="6d915a59-3843-434d-a8de-d10299d56e4c" providerId="ADAL" clId="{A9EFE202-9CE9-4F30-B671-A59FE493B400}" dt="2023-04-14T07:13:43.787" v="46" actId="20577"/>
          <ac:spMkLst>
            <pc:docMk/>
            <pc:sldMk cId="0" sldId="264"/>
            <ac:spMk id="41" creationId="{00000000-0000-0000-0000-000000000000}"/>
          </ac:spMkLst>
        </pc:spChg>
      </pc:sldChg>
      <pc:sldChg chg="addSp delSp modSp mod">
        <pc:chgData name="Jolita Orentaitė" userId="6d915a59-3843-434d-a8de-d10299d56e4c" providerId="ADAL" clId="{A9EFE202-9CE9-4F30-B671-A59FE493B400}" dt="2023-04-14T08:11:36.622" v="193" actId="14100"/>
        <pc:sldMkLst>
          <pc:docMk/>
          <pc:sldMk cId="0" sldId="265"/>
        </pc:sldMkLst>
        <pc:spChg chg="mod">
          <ac:chgData name="Jolita Orentaitė" userId="6d915a59-3843-434d-a8de-d10299d56e4c" providerId="ADAL" clId="{A9EFE202-9CE9-4F30-B671-A59FE493B400}" dt="2023-04-14T07:18:13.248" v="117" actId="1076"/>
          <ac:spMkLst>
            <pc:docMk/>
            <pc:sldMk cId="0" sldId="265"/>
            <ac:spMk id="42" creationId="{204113BF-1AE2-407C-BBBE-13DCE0081011}"/>
          </ac:spMkLst>
        </pc:spChg>
        <pc:spChg chg="mod">
          <ac:chgData name="Jolita Orentaitė" userId="6d915a59-3843-434d-a8de-d10299d56e4c" providerId="ADAL" clId="{A9EFE202-9CE9-4F30-B671-A59FE493B400}" dt="2023-04-14T07:18:19.170" v="118" actId="1076"/>
          <ac:spMkLst>
            <pc:docMk/>
            <pc:sldMk cId="0" sldId="265"/>
            <ac:spMk id="43" creationId="{65723B3C-0566-4BCB-A3FF-914CF9575C17}"/>
          </ac:spMkLst>
        </pc:spChg>
        <pc:spChg chg="mod">
          <ac:chgData name="Jolita Orentaitė" userId="6d915a59-3843-434d-a8de-d10299d56e4c" providerId="ADAL" clId="{A9EFE202-9CE9-4F30-B671-A59FE493B400}" dt="2023-04-14T07:18:24.586" v="119" actId="1076"/>
          <ac:spMkLst>
            <pc:docMk/>
            <pc:sldMk cId="0" sldId="265"/>
            <ac:spMk id="44" creationId="{B6402FFA-583A-4CA7-AD6D-B8BC11945552}"/>
          </ac:spMkLst>
        </pc:spChg>
        <pc:spChg chg="mod">
          <ac:chgData name="Jolita Orentaitė" userId="6d915a59-3843-434d-a8de-d10299d56e4c" providerId="ADAL" clId="{A9EFE202-9CE9-4F30-B671-A59FE493B400}" dt="2023-04-14T07:18:26.811" v="120" actId="1076"/>
          <ac:spMkLst>
            <pc:docMk/>
            <pc:sldMk cId="0" sldId="265"/>
            <ac:spMk id="45" creationId="{B51B6742-5046-4D4F-A76E-06345F75C1B9}"/>
          </ac:spMkLst>
        </pc:spChg>
        <pc:spChg chg="mod">
          <ac:chgData name="Jolita Orentaitė" userId="6d915a59-3843-434d-a8de-d10299d56e4c" providerId="ADAL" clId="{A9EFE202-9CE9-4F30-B671-A59FE493B400}" dt="2023-04-14T07:18:31.379" v="121" actId="1076"/>
          <ac:spMkLst>
            <pc:docMk/>
            <pc:sldMk cId="0" sldId="265"/>
            <ac:spMk id="46" creationId="{141AA391-FB5F-4101-8886-9F459D656F52}"/>
          </ac:spMkLst>
        </pc:spChg>
        <pc:spChg chg="mod">
          <ac:chgData name="Jolita Orentaitė" userId="6d915a59-3843-434d-a8de-d10299d56e4c" providerId="ADAL" clId="{A9EFE202-9CE9-4F30-B671-A59FE493B400}" dt="2023-04-14T08:11:07.075" v="186" actId="1076"/>
          <ac:spMkLst>
            <pc:docMk/>
            <pc:sldMk cId="0" sldId="265"/>
            <ac:spMk id="51" creationId="{395E9374-45C3-422E-9523-BCE6A0322375}"/>
          </ac:spMkLst>
        </pc:spChg>
        <pc:spChg chg="mod">
          <ac:chgData name="Jolita Orentaitė" userId="6d915a59-3843-434d-a8de-d10299d56e4c" providerId="ADAL" clId="{A9EFE202-9CE9-4F30-B671-A59FE493B400}" dt="2023-04-14T08:10:30.305" v="178" actId="1076"/>
          <ac:spMkLst>
            <pc:docMk/>
            <pc:sldMk cId="0" sldId="265"/>
            <ac:spMk id="56" creationId="{9421B3DF-C7FD-4A61-ABC3-2FE84EF63A0B}"/>
          </ac:spMkLst>
        </pc:spChg>
        <pc:spChg chg="mod">
          <ac:chgData name="Jolita Orentaitė" userId="6d915a59-3843-434d-a8de-d10299d56e4c" providerId="ADAL" clId="{A9EFE202-9CE9-4F30-B671-A59FE493B400}" dt="2023-04-14T08:11:18.697" v="189" actId="1076"/>
          <ac:spMkLst>
            <pc:docMk/>
            <pc:sldMk cId="0" sldId="265"/>
            <ac:spMk id="57" creationId="{4896127D-D601-4F59-94B7-3C3E8C7302D1}"/>
          </ac:spMkLst>
        </pc:spChg>
        <pc:spChg chg="mod">
          <ac:chgData name="Jolita Orentaitė" userId="6d915a59-3843-434d-a8de-d10299d56e4c" providerId="ADAL" clId="{A9EFE202-9CE9-4F30-B671-A59FE493B400}" dt="2023-04-14T08:11:22.168" v="190" actId="1076"/>
          <ac:spMkLst>
            <pc:docMk/>
            <pc:sldMk cId="0" sldId="265"/>
            <ac:spMk id="58" creationId="{47542018-B004-42A4-9074-EA568DE2AB6D}"/>
          </ac:spMkLst>
        </pc:spChg>
        <pc:spChg chg="mod">
          <ac:chgData name="Jolita Orentaitė" userId="6d915a59-3843-434d-a8de-d10299d56e4c" providerId="ADAL" clId="{A9EFE202-9CE9-4F30-B671-A59FE493B400}" dt="2023-04-14T08:11:33.741" v="192" actId="1076"/>
          <ac:spMkLst>
            <pc:docMk/>
            <pc:sldMk cId="0" sldId="265"/>
            <ac:spMk id="59" creationId="{8CAE6FD8-7F58-4853-8EC7-565FD097A90A}"/>
          </ac:spMkLst>
        </pc:spChg>
        <pc:spChg chg="mod">
          <ac:chgData name="Jolita Orentaitė" userId="6d915a59-3843-434d-a8de-d10299d56e4c" providerId="ADAL" clId="{A9EFE202-9CE9-4F30-B671-A59FE493B400}" dt="2023-04-14T08:10:59.390" v="184" actId="1076"/>
          <ac:spMkLst>
            <pc:docMk/>
            <pc:sldMk cId="0" sldId="265"/>
            <ac:spMk id="62" creationId="{EC40D196-6A37-446F-8B34-4A89B2A55B3A}"/>
          </ac:spMkLst>
        </pc:spChg>
        <pc:spChg chg="mod">
          <ac:chgData name="Jolita Orentaitė" userId="6d915a59-3843-434d-a8de-d10299d56e4c" providerId="ADAL" clId="{A9EFE202-9CE9-4F30-B671-A59FE493B400}" dt="2023-04-14T08:11:26.963" v="191" actId="1076"/>
          <ac:spMkLst>
            <pc:docMk/>
            <pc:sldMk cId="0" sldId="265"/>
            <ac:spMk id="63" creationId="{6F268A23-1D22-4026-8E2B-3FE9D981D27A}"/>
          </ac:spMkLst>
        </pc:spChg>
        <pc:spChg chg="mod">
          <ac:chgData name="Jolita Orentaitė" userId="6d915a59-3843-434d-a8de-d10299d56e4c" providerId="ADAL" clId="{A9EFE202-9CE9-4F30-B671-A59FE493B400}" dt="2023-04-14T08:11:36.622" v="193" actId="14100"/>
          <ac:spMkLst>
            <pc:docMk/>
            <pc:sldMk cId="0" sldId="265"/>
            <ac:spMk id="64" creationId="{C31E65E6-EDD4-46BA-8CD7-B80B20DE0E62}"/>
          </ac:spMkLst>
        </pc:spChg>
        <pc:spChg chg="mod">
          <ac:chgData name="Jolita Orentaitė" userId="6d915a59-3843-434d-a8de-d10299d56e4c" providerId="ADAL" clId="{A9EFE202-9CE9-4F30-B671-A59FE493B400}" dt="2023-04-14T08:08:21.696" v="151" actId="1076"/>
          <ac:spMkLst>
            <pc:docMk/>
            <pc:sldMk cId="0" sldId="265"/>
            <ac:spMk id="65" creationId="{F5DFA923-F95A-41B7-9EFA-05CBC2264215}"/>
          </ac:spMkLst>
        </pc:spChg>
        <pc:spChg chg="mod">
          <ac:chgData name="Jolita Orentaitė" userId="6d915a59-3843-434d-a8de-d10299d56e4c" providerId="ADAL" clId="{A9EFE202-9CE9-4F30-B671-A59FE493B400}" dt="2023-04-14T08:09:23" v="165" actId="1076"/>
          <ac:spMkLst>
            <pc:docMk/>
            <pc:sldMk cId="0" sldId="265"/>
            <ac:spMk id="66" creationId="{B108DAFB-4A2F-4722-A77B-7CE2E5546D44}"/>
          </ac:spMkLst>
        </pc:spChg>
        <pc:spChg chg="mod">
          <ac:chgData name="Jolita Orentaitė" userId="6d915a59-3843-434d-a8de-d10299d56e4c" providerId="ADAL" clId="{A9EFE202-9CE9-4F30-B671-A59FE493B400}" dt="2023-04-14T08:09:27.943" v="166" actId="1076"/>
          <ac:spMkLst>
            <pc:docMk/>
            <pc:sldMk cId="0" sldId="265"/>
            <ac:spMk id="68" creationId="{0B583FBF-7147-4908-BF64-1443808E855A}"/>
          </ac:spMkLst>
        </pc:spChg>
        <pc:spChg chg="mod">
          <ac:chgData name="Jolita Orentaitė" userId="6d915a59-3843-434d-a8de-d10299d56e4c" providerId="ADAL" clId="{A9EFE202-9CE9-4F30-B671-A59FE493B400}" dt="2023-04-14T08:09:32.607" v="167" actId="1076"/>
          <ac:spMkLst>
            <pc:docMk/>
            <pc:sldMk cId="0" sldId="265"/>
            <ac:spMk id="69" creationId="{5EDE5E86-D994-4E21-BD2C-F8D6A7E118E1}"/>
          </ac:spMkLst>
        </pc:spChg>
        <pc:spChg chg="mod">
          <ac:chgData name="Jolita Orentaitė" userId="6d915a59-3843-434d-a8de-d10299d56e4c" providerId="ADAL" clId="{A9EFE202-9CE9-4F30-B671-A59FE493B400}" dt="2023-04-14T08:08:38.667" v="155" actId="1076"/>
          <ac:spMkLst>
            <pc:docMk/>
            <pc:sldMk cId="0" sldId="265"/>
            <ac:spMk id="70" creationId="{A5778655-3D9F-44C5-A1A1-96617F8A29E1}"/>
          </ac:spMkLst>
        </pc:spChg>
        <pc:spChg chg="mod">
          <ac:chgData name="Jolita Orentaitė" userId="6d915a59-3843-434d-a8de-d10299d56e4c" providerId="ADAL" clId="{A9EFE202-9CE9-4F30-B671-A59FE493B400}" dt="2023-04-14T08:09:00.359" v="160" actId="1076"/>
          <ac:spMkLst>
            <pc:docMk/>
            <pc:sldMk cId="0" sldId="265"/>
            <ac:spMk id="71" creationId="{B6669881-9513-41E1-AC2B-8175EECBD911}"/>
          </ac:spMkLst>
        </pc:spChg>
        <pc:spChg chg="mod">
          <ac:chgData name="Jolita Orentaitė" userId="6d915a59-3843-434d-a8de-d10299d56e4c" providerId="ADAL" clId="{A9EFE202-9CE9-4F30-B671-A59FE493B400}" dt="2023-04-14T08:09:10.565" v="163" actId="1076"/>
          <ac:spMkLst>
            <pc:docMk/>
            <pc:sldMk cId="0" sldId="265"/>
            <ac:spMk id="72" creationId="{74E93D35-6F4D-48A2-8E70-937C762AE537}"/>
          </ac:spMkLst>
        </pc:spChg>
        <pc:spChg chg="mod">
          <ac:chgData name="Jolita Orentaitė" userId="6d915a59-3843-434d-a8de-d10299d56e4c" providerId="ADAL" clId="{A9EFE202-9CE9-4F30-B671-A59FE493B400}" dt="2023-04-14T08:09:16.925" v="164" actId="1076"/>
          <ac:spMkLst>
            <pc:docMk/>
            <pc:sldMk cId="0" sldId="265"/>
            <ac:spMk id="73" creationId="{E6C60426-CBEB-47F7-A6B0-026B6E9182D0}"/>
          </ac:spMkLst>
        </pc:spChg>
        <pc:spChg chg="mod">
          <ac:chgData name="Jolita Orentaitė" userId="6d915a59-3843-434d-a8de-d10299d56e4c" providerId="ADAL" clId="{A9EFE202-9CE9-4F30-B671-A59FE493B400}" dt="2023-04-14T08:07:52.866" v="143" actId="1076"/>
          <ac:spMkLst>
            <pc:docMk/>
            <pc:sldMk cId="0" sldId="265"/>
            <ac:spMk id="74" creationId="{C9D781A6-D770-4720-9F14-4F4F61E886C9}"/>
          </ac:spMkLst>
        </pc:spChg>
        <pc:spChg chg="mod">
          <ac:chgData name="Jolita Orentaitė" userId="6d915a59-3843-434d-a8de-d10299d56e4c" providerId="ADAL" clId="{A9EFE202-9CE9-4F30-B671-A59FE493B400}" dt="2023-04-14T08:10:39.842" v="179" actId="1076"/>
          <ac:spMkLst>
            <pc:docMk/>
            <pc:sldMk cId="0" sldId="265"/>
            <ac:spMk id="94" creationId="{90B64585-E5DA-46C6-893D-38CEEA339C75}"/>
          </ac:spMkLst>
        </pc:spChg>
        <pc:spChg chg="mod">
          <ac:chgData name="Jolita Orentaitė" userId="6d915a59-3843-434d-a8de-d10299d56e4c" providerId="ADAL" clId="{A9EFE202-9CE9-4F30-B671-A59FE493B400}" dt="2023-04-14T08:11:02.571" v="185" actId="1076"/>
          <ac:spMkLst>
            <pc:docMk/>
            <pc:sldMk cId="0" sldId="265"/>
            <ac:spMk id="95" creationId="{ECE4054A-92CB-4FFE-A929-96F627153721}"/>
          </ac:spMkLst>
        </pc:spChg>
        <pc:spChg chg="mod">
          <ac:chgData name="Jolita Orentaitė" userId="6d915a59-3843-434d-a8de-d10299d56e4c" providerId="ADAL" clId="{A9EFE202-9CE9-4F30-B671-A59FE493B400}" dt="2023-04-14T08:08:52.439" v="158" actId="1076"/>
          <ac:spMkLst>
            <pc:docMk/>
            <pc:sldMk cId="0" sldId="265"/>
            <ac:spMk id="96" creationId="{54F86C39-57AD-42B9-BC5A-B49029A41F3A}"/>
          </ac:spMkLst>
        </pc:spChg>
        <pc:cxnChg chg="add mod">
          <ac:chgData name="Jolita Orentaitė" userId="6d915a59-3843-434d-a8de-d10299d56e4c" providerId="ADAL" clId="{A9EFE202-9CE9-4F30-B671-A59FE493B400}" dt="2023-04-14T07:18:47.618" v="125" actId="1076"/>
          <ac:cxnSpMkLst>
            <pc:docMk/>
            <pc:sldMk cId="0" sldId="265"/>
            <ac:cxnSpMk id="4" creationId="{1470398D-877D-F0BF-483F-F74552DF26EF}"/>
          </ac:cxnSpMkLst>
        </pc:cxnChg>
        <pc:cxnChg chg="add mod">
          <ac:chgData name="Jolita Orentaitė" userId="6d915a59-3843-434d-a8de-d10299d56e4c" providerId="ADAL" clId="{A9EFE202-9CE9-4F30-B671-A59FE493B400}" dt="2023-04-14T08:07:57.913" v="144" actId="1076"/>
          <ac:cxnSpMkLst>
            <pc:docMk/>
            <pc:sldMk cId="0" sldId="265"/>
            <ac:cxnSpMk id="5" creationId="{AE9D93DD-E8AA-F1DB-B74E-4AD43D8C0364}"/>
          </ac:cxnSpMkLst>
        </pc:cxnChg>
        <pc:cxnChg chg="add mod">
          <ac:chgData name="Jolita Orentaitė" userId="6d915a59-3843-434d-a8de-d10299d56e4c" providerId="ADAL" clId="{A9EFE202-9CE9-4F30-B671-A59FE493B400}" dt="2023-04-14T07:19:11.675" v="133" actId="1076"/>
          <ac:cxnSpMkLst>
            <pc:docMk/>
            <pc:sldMk cId="0" sldId="265"/>
            <ac:cxnSpMk id="6" creationId="{98AE8337-E194-42A4-29F3-B8555847E38C}"/>
          </ac:cxnSpMkLst>
        </pc:cxnChg>
        <pc:cxnChg chg="add mod">
          <ac:chgData name="Jolita Orentaitė" userId="6d915a59-3843-434d-a8de-d10299d56e4c" providerId="ADAL" clId="{A9EFE202-9CE9-4F30-B671-A59FE493B400}" dt="2023-04-14T08:10:09" v="173" actId="1076"/>
          <ac:cxnSpMkLst>
            <pc:docMk/>
            <pc:sldMk cId="0" sldId="265"/>
            <ac:cxnSpMk id="8" creationId="{25CA44CA-4E76-7C5C-B951-83DB363A42BD}"/>
          </ac:cxnSpMkLst>
        </pc:cxnChg>
        <pc:cxnChg chg="del">
          <ac:chgData name="Jolita Orentaitė" userId="6d915a59-3843-434d-a8de-d10299d56e4c" providerId="ADAL" clId="{A9EFE202-9CE9-4F30-B671-A59FE493B400}" dt="2023-04-14T07:18:40.406" v="124" actId="478"/>
          <ac:cxnSpMkLst>
            <pc:docMk/>
            <pc:sldMk cId="0" sldId="265"/>
            <ac:cxnSpMk id="9" creationId="{96A2BAC7-2BE7-61E3-B732-BF61DD43D363}"/>
          </ac:cxnSpMkLst>
        </pc:cxnChg>
        <pc:cxnChg chg="del">
          <ac:chgData name="Jolita Orentaitė" userId="6d915a59-3843-434d-a8de-d10299d56e4c" providerId="ADAL" clId="{A9EFE202-9CE9-4F30-B671-A59FE493B400}" dt="2023-04-14T07:18:55.033" v="128" actId="478"/>
          <ac:cxnSpMkLst>
            <pc:docMk/>
            <pc:sldMk cId="0" sldId="265"/>
            <ac:cxnSpMk id="10" creationId="{14DAB247-D1DA-2402-4EE7-A23EFC55FAA5}"/>
          </ac:cxnSpMkLst>
        </pc:cxnChg>
        <pc:cxnChg chg="del">
          <ac:chgData name="Jolita Orentaitė" userId="6d915a59-3843-434d-a8de-d10299d56e4c" providerId="ADAL" clId="{A9EFE202-9CE9-4F30-B671-A59FE493B400}" dt="2023-04-14T07:19:06.497" v="132" actId="478"/>
          <ac:cxnSpMkLst>
            <pc:docMk/>
            <pc:sldMk cId="0" sldId="265"/>
            <ac:cxnSpMk id="11" creationId="{2DDB8AB7-493B-5615-D8AA-F4FBACE6DB5A}"/>
          </ac:cxnSpMkLst>
        </pc:cxnChg>
        <pc:cxnChg chg="del mod">
          <ac:chgData name="Jolita Orentaitė" userId="6d915a59-3843-434d-a8de-d10299d56e4c" providerId="ADAL" clId="{A9EFE202-9CE9-4F30-B671-A59FE493B400}" dt="2023-04-14T08:09:48.932" v="170" actId="478"/>
          <ac:cxnSpMkLst>
            <pc:docMk/>
            <pc:sldMk cId="0" sldId="265"/>
            <ac:cxnSpMk id="12" creationId="{F81CBB34-2C7C-2D08-17A5-90410F8B644C}"/>
          </ac:cxnSpMkLst>
        </pc:cxnChg>
        <pc:cxnChg chg="add mod">
          <ac:chgData name="Jolita Orentaitė" userId="6d915a59-3843-434d-a8de-d10299d56e4c" providerId="ADAL" clId="{A9EFE202-9CE9-4F30-B671-A59FE493B400}" dt="2023-04-14T08:10:22.592" v="176" actId="1076"/>
          <ac:cxnSpMkLst>
            <pc:docMk/>
            <pc:sldMk cId="0" sldId="265"/>
            <ac:cxnSpMk id="13" creationId="{33D86A9F-C241-5426-BEBF-9EF62035B9BB}"/>
          </ac:cxnSpMkLst>
        </pc:cxnChg>
        <pc:cxnChg chg="mod">
          <ac:chgData name="Jolita Orentaitė" userId="6d915a59-3843-434d-a8de-d10299d56e4c" providerId="ADAL" clId="{A9EFE202-9CE9-4F30-B671-A59FE493B400}" dt="2023-04-14T07:18:10.778" v="116" actId="1076"/>
          <ac:cxnSpMkLst>
            <pc:docMk/>
            <pc:sldMk cId="0" sldId="265"/>
            <ac:cxnSpMk id="83" creationId="{51A69233-E9AE-4492-8737-668B61BF815C}"/>
          </ac:cxnSpMkLst>
        </pc:cxnChg>
        <pc:cxnChg chg="mod">
          <ac:chgData name="Jolita Orentaitė" userId="6d915a59-3843-434d-a8de-d10299d56e4c" providerId="ADAL" clId="{A9EFE202-9CE9-4F30-B671-A59FE493B400}" dt="2023-04-14T07:22:31.377" v="140" actId="1076"/>
          <ac:cxnSpMkLst>
            <pc:docMk/>
            <pc:sldMk cId="0" sldId="265"/>
            <ac:cxnSpMk id="89" creationId="{773BF308-AC35-4718-B863-D495C0F48B5A}"/>
          </ac:cxnSpMkLst>
        </pc:cxnChg>
        <pc:cxnChg chg="mod">
          <ac:chgData name="Jolita Orentaitė" userId="6d915a59-3843-434d-a8de-d10299d56e4c" providerId="ADAL" clId="{A9EFE202-9CE9-4F30-B671-A59FE493B400}" dt="2023-04-14T08:09:39.045" v="168" actId="14100"/>
          <ac:cxnSpMkLst>
            <pc:docMk/>
            <pc:sldMk cId="0" sldId="265"/>
            <ac:cxnSpMk id="92" creationId="{0FA344DC-C171-432C-8948-42E8BE429523}"/>
          </ac:cxnSpMkLst>
        </pc:cxnChg>
        <pc:cxnChg chg="del mod">
          <ac:chgData name="Jolita Orentaitė" userId="6d915a59-3843-434d-a8de-d10299d56e4c" providerId="ADAL" clId="{A9EFE202-9CE9-4F30-B671-A59FE493B400}" dt="2023-04-14T08:10:13.889" v="174" actId="478"/>
          <ac:cxnSpMkLst>
            <pc:docMk/>
            <pc:sldMk cId="0" sldId="265"/>
            <ac:cxnSpMk id="97" creationId="{231A2616-92BD-41EE-818E-4F98377D92EC}"/>
          </ac:cxnSpMkLst>
        </pc:cxnChg>
      </pc:sldChg>
      <pc:sldChg chg="modSp mod">
        <pc:chgData name="Jolita Orentaitė" userId="6d915a59-3843-434d-a8de-d10299d56e4c" providerId="ADAL" clId="{A9EFE202-9CE9-4F30-B671-A59FE493B400}" dt="2023-04-14T08:15:15.131" v="227" actId="1076"/>
        <pc:sldMkLst>
          <pc:docMk/>
          <pc:sldMk cId="0" sldId="267"/>
        </pc:sldMkLst>
        <pc:spChg chg="mod">
          <ac:chgData name="Jolita Orentaitė" userId="6d915a59-3843-434d-a8de-d10299d56e4c" providerId="ADAL" clId="{A9EFE202-9CE9-4F30-B671-A59FE493B400}" dt="2023-04-14T08:12:17.986" v="202" actId="1076"/>
          <ac:spMkLst>
            <pc:docMk/>
            <pc:sldMk cId="0" sldId="267"/>
            <ac:spMk id="28" creationId="{00000000-0000-0000-0000-000000000000}"/>
          </ac:spMkLst>
        </pc:spChg>
        <pc:spChg chg="mod">
          <ac:chgData name="Jolita Orentaitė" userId="6d915a59-3843-434d-a8de-d10299d56e4c" providerId="ADAL" clId="{A9EFE202-9CE9-4F30-B671-A59FE493B400}" dt="2023-04-14T08:14:32.811" v="225" actId="20577"/>
          <ac:spMkLst>
            <pc:docMk/>
            <pc:sldMk cId="0" sldId="267"/>
            <ac:spMk id="29" creationId="{00000000-0000-0000-0000-000000000000}"/>
          </ac:spMkLst>
        </pc:spChg>
        <pc:spChg chg="mod">
          <ac:chgData name="Jolita Orentaitė" userId="6d915a59-3843-434d-a8de-d10299d56e4c" providerId="ADAL" clId="{A9EFE202-9CE9-4F30-B671-A59FE493B400}" dt="2023-04-14T08:12:15.353" v="201" actId="1076"/>
          <ac:spMkLst>
            <pc:docMk/>
            <pc:sldMk cId="0" sldId="267"/>
            <ac:spMk id="30" creationId="{00000000-0000-0000-0000-000000000000}"/>
          </ac:spMkLst>
        </pc:spChg>
        <pc:spChg chg="mod">
          <ac:chgData name="Jolita Orentaitė" userId="6d915a59-3843-434d-a8de-d10299d56e4c" providerId="ADAL" clId="{A9EFE202-9CE9-4F30-B671-A59FE493B400}" dt="2023-04-14T08:12:10.496" v="200" actId="1076"/>
          <ac:spMkLst>
            <pc:docMk/>
            <pc:sldMk cId="0" sldId="267"/>
            <ac:spMk id="32" creationId="{00000000-0000-0000-0000-000000000000}"/>
          </ac:spMkLst>
        </pc:spChg>
        <pc:spChg chg="mod">
          <ac:chgData name="Jolita Orentaitė" userId="6d915a59-3843-434d-a8de-d10299d56e4c" providerId="ADAL" clId="{A9EFE202-9CE9-4F30-B671-A59FE493B400}" dt="2023-04-14T08:12:52.001" v="208" actId="1076"/>
          <ac:spMkLst>
            <pc:docMk/>
            <pc:sldMk cId="0" sldId="267"/>
            <ac:spMk id="34" creationId="{00000000-0000-0000-0000-000000000000}"/>
          </ac:spMkLst>
        </pc:spChg>
        <pc:spChg chg="mod">
          <ac:chgData name="Jolita Orentaitė" userId="6d915a59-3843-434d-a8de-d10299d56e4c" providerId="ADAL" clId="{A9EFE202-9CE9-4F30-B671-A59FE493B400}" dt="2023-04-14T08:12:56.712" v="209" actId="1076"/>
          <ac:spMkLst>
            <pc:docMk/>
            <pc:sldMk cId="0" sldId="267"/>
            <ac:spMk id="36" creationId="{00000000-0000-0000-0000-000000000000}"/>
          </ac:spMkLst>
        </pc:spChg>
        <pc:spChg chg="mod">
          <ac:chgData name="Jolita Orentaitė" userId="6d915a59-3843-434d-a8de-d10299d56e4c" providerId="ADAL" clId="{A9EFE202-9CE9-4F30-B671-A59FE493B400}" dt="2023-04-14T08:15:15.131" v="227" actId="1076"/>
          <ac:spMkLst>
            <pc:docMk/>
            <pc:sldMk cId="0" sldId="267"/>
            <ac:spMk id="37" creationId="{00000000-0000-0000-0000-000000000000}"/>
          </ac:spMkLst>
        </pc:spChg>
        <pc:spChg chg="mod">
          <ac:chgData name="Jolita Orentaitė" userId="6d915a59-3843-434d-a8de-d10299d56e4c" providerId="ADAL" clId="{A9EFE202-9CE9-4F30-B671-A59FE493B400}" dt="2023-04-14T08:13:18.790" v="214" actId="1076"/>
          <ac:spMkLst>
            <pc:docMk/>
            <pc:sldMk cId="0" sldId="267"/>
            <ac:spMk id="38" creationId="{00000000-0000-0000-0000-000000000000}"/>
          </ac:spMkLst>
        </pc:spChg>
        <pc:spChg chg="mod">
          <ac:chgData name="Jolita Orentaitė" userId="6d915a59-3843-434d-a8de-d10299d56e4c" providerId="ADAL" clId="{A9EFE202-9CE9-4F30-B671-A59FE493B400}" dt="2023-04-14T08:13:58.447" v="219" actId="1076"/>
          <ac:spMkLst>
            <pc:docMk/>
            <pc:sldMk cId="0" sldId="267"/>
            <ac:spMk id="39" creationId="{00000000-0000-0000-0000-000000000000}"/>
          </ac:spMkLst>
        </pc:spChg>
        <pc:spChg chg="mod">
          <ac:chgData name="Jolita Orentaitė" userId="6d915a59-3843-434d-a8de-d10299d56e4c" providerId="ADAL" clId="{A9EFE202-9CE9-4F30-B671-A59FE493B400}" dt="2023-04-14T08:12:34.268" v="204" actId="1076"/>
          <ac:spMkLst>
            <pc:docMk/>
            <pc:sldMk cId="0" sldId="267"/>
            <ac:spMk id="43" creationId="{5E820640-DAC6-1739-D450-F808C6773F21}"/>
          </ac:spMkLst>
        </pc:spChg>
        <pc:spChg chg="mod">
          <ac:chgData name="Jolita Orentaitė" userId="6d915a59-3843-434d-a8de-d10299d56e4c" providerId="ADAL" clId="{A9EFE202-9CE9-4F30-B671-A59FE493B400}" dt="2023-04-14T08:12:30.503" v="203" actId="1076"/>
          <ac:spMkLst>
            <pc:docMk/>
            <pc:sldMk cId="0" sldId="267"/>
            <ac:spMk id="44" creationId="{59B70422-A1D6-594E-B5CB-30CF12A9A236}"/>
          </ac:spMkLst>
        </pc:spChg>
        <pc:spChg chg="mod">
          <ac:chgData name="Jolita Orentaitė" userId="6d915a59-3843-434d-a8de-d10299d56e4c" providerId="ADAL" clId="{A9EFE202-9CE9-4F30-B671-A59FE493B400}" dt="2023-04-14T08:14:34.666" v="226" actId="20577"/>
          <ac:spMkLst>
            <pc:docMk/>
            <pc:sldMk cId="0" sldId="267"/>
            <ac:spMk id="49" creationId="{992A670E-F892-1B91-2B73-1D99D411EFA9}"/>
          </ac:spMkLst>
        </pc:spChg>
        <pc:spChg chg="mod">
          <ac:chgData name="Jolita Orentaitė" userId="6d915a59-3843-434d-a8de-d10299d56e4c" providerId="ADAL" clId="{A9EFE202-9CE9-4F30-B671-A59FE493B400}" dt="2023-04-14T08:12:00.814" v="198" actId="1076"/>
          <ac:spMkLst>
            <pc:docMk/>
            <pc:sldMk cId="0" sldId="267"/>
            <ac:spMk id="50" creationId="{C9D6E932-2B0E-468B-2E14-AD9EF78A9D9C}"/>
          </ac:spMkLst>
        </pc:spChg>
        <pc:spChg chg="mod">
          <ac:chgData name="Jolita Orentaitė" userId="6d915a59-3843-434d-a8de-d10299d56e4c" providerId="ADAL" clId="{A9EFE202-9CE9-4F30-B671-A59FE493B400}" dt="2023-04-14T08:14:21.440" v="222" actId="20577"/>
          <ac:spMkLst>
            <pc:docMk/>
            <pc:sldMk cId="0" sldId="267"/>
            <ac:spMk id="51" creationId="{42D90275-E1D1-F106-E81F-946333567C53}"/>
          </ac:spMkLst>
        </pc:spChg>
        <pc:spChg chg="mod">
          <ac:chgData name="Jolita Orentaitė" userId="6d915a59-3843-434d-a8de-d10299d56e4c" providerId="ADAL" clId="{A9EFE202-9CE9-4F30-B671-A59FE493B400}" dt="2023-04-14T08:12:48.556" v="207" actId="1076"/>
          <ac:spMkLst>
            <pc:docMk/>
            <pc:sldMk cId="0" sldId="267"/>
            <ac:spMk id="52" creationId="{4EF924C5-EEB6-9EC5-BEDC-94EFE83C89FE}"/>
          </ac:spMkLst>
        </pc:spChg>
        <pc:spChg chg="mod">
          <ac:chgData name="Jolita Orentaitė" userId="6d915a59-3843-434d-a8de-d10299d56e4c" providerId="ADAL" clId="{A9EFE202-9CE9-4F30-B671-A59FE493B400}" dt="2023-04-14T08:13:06.887" v="212" actId="1076"/>
          <ac:spMkLst>
            <pc:docMk/>
            <pc:sldMk cId="0" sldId="267"/>
            <ac:spMk id="53" creationId="{9C63FE79-59B0-2209-7811-A620DD61707B}"/>
          </ac:spMkLst>
        </pc:spChg>
        <pc:spChg chg="mod">
          <ac:chgData name="Jolita Orentaitė" userId="6d915a59-3843-434d-a8de-d10299d56e4c" providerId="ADAL" clId="{A9EFE202-9CE9-4F30-B671-A59FE493B400}" dt="2023-04-14T08:13:30.620" v="216" actId="1076"/>
          <ac:spMkLst>
            <pc:docMk/>
            <pc:sldMk cId="0" sldId="267"/>
            <ac:spMk id="54" creationId="{EA8A572D-966E-99C2-20FC-CA43FFFE37B5}"/>
          </ac:spMkLst>
        </pc:spChg>
        <pc:grpChg chg="mod">
          <ac:chgData name="Jolita Orentaitė" userId="6d915a59-3843-434d-a8de-d10299d56e4c" providerId="ADAL" clId="{A9EFE202-9CE9-4F30-B671-A59FE493B400}" dt="2023-04-14T08:12:04.355" v="199" actId="1076"/>
          <ac:grpSpMkLst>
            <pc:docMk/>
            <pc:sldMk cId="0" sldId="267"/>
            <ac:grpSpMk id="3" creationId="{00000000-0000-0000-0000-000000000000}"/>
          </ac:grpSpMkLst>
        </pc:grpChg>
        <pc:grpChg chg="mod">
          <ac:chgData name="Jolita Orentaitė" userId="6d915a59-3843-434d-a8de-d10299d56e4c" providerId="ADAL" clId="{A9EFE202-9CE9-4F30-B671-A59FE493B400}" dt="2023-04-14T08:14:09.021" v="220" actId="1076"/>
          <ac:grpSpMkLst>
            <pc:docMk/>
            <pc:sldMk cId="0" sldId="267"/>
            <ac:grpSpMk id="7" creationId="{00000000-0000-0000-0000-000000000000}"/>
          </ac:grpSpMkLst>
        </pc:grpChg>
        <pc:grpChg chg="mod">
          <ac:chgData name="Jolita Orentaitė" userId="6d915a59-3843-434d-a8de-d10299d56e4c" providerId="ADAL" clId="{A9EFE202-9CE9-4F30-B671-A59FE493B400}" dt="2023-04-14T08:12:42.702" v="206" actId="1076"/>
          <ac:grpSpMkLst>
            <pc:docMk/>
            <pc:sldMk cId="0" sldId="267"/>
            <ac:grpSpMk id="11" creationId="{00000000-0000-0000-0000-000000000000}"/>
          </ac:grpSpMkLst>
        </pc:grpChg>
        <pc:grpChg chg="mod">
          <ac:chgData name="Jolita Orentaitė" userId="6d915a59-3843-434d-a8de-d10299d56e4c" providerId="ADAL" clId="{A9EFE202-9CE9-4F30-B671-A59FE493B400}" dt="2023-04-14T08:13:54.987" v="218" actId="1076"/>
          <ac:grpSpMkLst>
            <pc:docMk/>
            <pc:sldMk cId="0" sldId="267"/>
            <ac:grpSpMk id="19" creationId="{00000000-0000-0000-0000-000000000000}"/>
          </ac:grpSpMkLst>
        </pc:grpChg>
        <pc:grpChg chg="mod">
          <ac:chgData name="Jolita Orentaitė" userId="6d915a59-3843-434d-a8de-d10299d56e4c" providerId="ADAL" clId="{A9EFE202-9CE9-4F30-B671-A59FE493B400}" dt="2023-04-14T08:11:48.340" v="194" actId="1076"/>
          <ac:grpSpMkLst>
            <pc:docMk/>
            <pc:sldMk cId="0" sldId="267"/>
            <ac:grpSpMk id="24" creationId="{00000000-0000-0000-0000-000000000000}"/>
          </ac:grpSpMkLst>
        </pc:grpChg>
      </pc:sldChg>
      <pc:sldChg chg="modSp mod">
        <pc:chgData name="Jolita Orentaitė" userId="6d915a59-3843-434d-a8de-d10299d56e4c" providerId="ADAL" clId="{A9EFE202-9CE9-4F30-B671-A59FE493B400}" dt="2023-04-14T08:22:51.257" v="228" actId="1076"/>
        <pc:sldMkLst>
          <pc:docMk/>
          <pc:sldMk cId="0" sldId="272"/>
        </pc:sldMkLst>
        <pc:spChg chg="mod">
          <ac:chgData name="Jolita Orentaitė" userId="6d915a59-3843-434d-a8de-d10299d56e4c" providerId="ADAL" clId="{A9EFE202-9CE9-4F30-B671-A59FE493B400}" dt="2023-04-14T08:22:51.257" v="228" actId="1076"/>
          <ac:spMkLst>
            <pc:docMk/>
            <pc:sldMk cId="0" sldId="272"/>
            <ac:spMk id="41" creationId="{3DBBBBCF-7043-9493-41E5-079F79063E10}"/>
          </ac:spMkLst>
        </pc:spChg>
      </pc:sldChg>
      <pc:sldChg chg="modSp mod">
        <pc:chgData name="Jolita Orentaitė" userId="6d915a59-3843-434d-a8de-d10299d56e4c" providerId="ADAL" clId="{A9EFE202-9CE9-4F30-B671-A59FE493B400}" dt="2023-04-14T08:23:07.326" v="230" actId="1076"/>
        <pc:sldMkLst>
          <pc:docMk/>
          <pc:sldMk cId="0" sldId="277"/>
        </pc:sldMkLst>
        <pc:spChg chg="mod">
          <ac:chgData name="Jolita Orentaitė" userId="6d915a59-3843-434d-a8de-d10299d56e4c" providerId="ADAL" clId="{A9EFE202-9CE9-4F30-B671-A59FE493B400}" dt="2023-04-14T08:23:07.326" v="230" actId="1076"/>
          <ac:spMkLst>
            <pc:docMk/>
            <pc:sldMk cId="0" sldId="277"/>
            <ac:spMk id="190" creationId="{778DC697-092F-AD19-A69E-0DED46CAAF69}"/>
          </ac:spMkLst>
        </pc:spChg>
        <pc:spChg chg="mod">
          <ac:chgData name="Jolita Orentaitė" userId="6d915a59-3843-434d-a8de-d10299d56e4c" providerId="ADAL" clId="{A9EFE202-9CE9-4F30-B671-A59FE493B400}" dt="2023-04-14T08:22:58.717" v="229" actId="14100"/>
          <ac:spMkLst>
            <pc:docMk/>
            <pc:sldMk cId="0" sldId="277"/>
            <ac:spMk id="216" creationId="{AE485A4B-5978-39B6-0229-07DC96585923}"/>
          </ac:spMkLst>
        </pc:spChg>
      </pc:sldChg>
    </pc:docChg>
  </pc:docChgLst>
  <pc:docChgLst>
    <pc:chgData name="Jolita Orentaitė" userId="6d915a59-3843-434d-a8de-d10299d56e4c" providerId="ADAL" clId="{49BD2857-634E-41F1-944C-7BA4E035B4E7}"/>
    <pc:docChg chg="modSld">
      <pc:chgData name="Jolita Orentaitė" userId="6d915a59-3843-434d-a8de-d10299d56e4c" providerId="ADAL" clId="{49BD2857-634E-41F1-944C-7BA4E035B4E7}" dt="2023-03-29T09:27:57.901" v="14" actId="14100"/>
      <pc:docMkLst>
        <pc:docMk/>
      </pc:docMkLst>
      <pc:sldChg chg="modSp mod">
        <pc:chgData name="Jolita Orentaitė" userId="6d915a59-3843-434d-a8de-d10299d56e4c" providerId="ADAL" clId="{49BD2857-634E-41F1-944C-7BA4E035B4E7}" dt="2023-03-29T09:21:00.374" v="4" actId="1076"/>
        <pc:sldMkLst>
          <pc:docMk/>
          <pc:sldMk cId="0" sldId="258"/>
        </pc:sldMkLst>
        <pc:spChg chg="mod">
          <ac:chgData name="Jolita Orentaitė" userId="6d915a59-3843-434d-a8de-d10299d56e4c" providerId="ADAL" clId="{49BD2857-634E-41F1-944C-7BA4E035B4E7}" dt="2023-03-29T09:20:39.865" v="1" actId="1076"/>
          <ac:spMkLst>
            <pc:docMk/>
            <pc:sldMk cId="0" sldId="258"/>
            <ac:spMk id="6" creationId="{00000000-0000-0000-0000-000000000000}"/>
          </ac:spMkLst>
        </pc:spChg>
        <pc:spChg chg="mod">
          <ac:chgData name="Jolita Orentaitė" userId="6d915a59-3843-434d-a8de-d10299d56e4c" providerId="ADAL" clId="{49BD2857-634E-41F1-944C-7BA4E035B4E7}" dt="2023-03-29T09:20:56.557" v="3" actId="1076"/>
          <ac:spMkLst>
            <pc:docMk/>
            <pc:sldMk cId="0" sldId="258"/>
            <ac:spMk id="8" creationId="{00000000-0000-0000-0000-000000000000}"/>
          </ac:spMkLst>
        </pc:spChg>
        <pc:spChg chg="mod">
          <ac:chgData name="Jolita Orentaitė" userId="6d915a59-3843-434d-a8de-d10299d56e4c" providerId="ADAL" clId="{49BD2857-634E-41F1-944C-7BA4E035B4E7}" dt="2023-03-29T09:21:00.374" v="4" actId="1076"/>
          <ac:spMkLst>
            <pc:docMk/>
            <pc:sldMk cId="0" sldId="258"/>
            <ac:spMk id="24" creationId="{B9AB5C37-AA97-0767-C06D-9CCA859D973C}"/>
          </ac:spMkLst>
        </pc:spChg>
      </pc:sldChg>
      <pc:sldChg chg="modSp mod">
        <pc:chgData name="Jolita Orentaitė" userId="6d915a59-3843-434d-a8de-d10299d56e4c" providerId="ADAL" clId="{49BD2857-634E-41F1-944C-7BA4E035B4E7}" dt="2023-03-29T09:27:57.901" v="14" actId="14100"/>
        <pc:sldMkLst>
          <pc:docMk/>
          <pc:sldMk cId="0" sldId="259"/>
        </pc:sldMkLst>
        <pc:spChg chg="mod">
          <ac:chgData name="Jolita Orentaitė" userId="6d915a59-3843-434d-a8de-d10299d56e4c" providerId="ADAL" clId="{49BD2857-634E-41F1-944C-7BA4E035B4E7}" dt="2023-03-29T09:27:57.901" v="14" actId="14100"/>
          <ac:spMkLst>
            <pc:docMk/>
            <pc:sldMk cId="0" sldId="259"/>
            <ac:spMk id="13" creationId="{26DC5740-3A90-4293-BE17-9473888E8A31}"/>
          </ac:spMkLst>
        </pc:spChg>
      </pc:sldChg>
      <pc:sldChg chg="modSp mod">
        <pc:chgData name="Jolita Orentaitė" userId="6d915a59-3843-434d-a8de-d10299d56e4c" providerId="ADAL" clId="{49BD2857-634E-41F1-944C-7BA4E035B4E7}" dt="2023-03-29T09:27:41.232" v="13" actId="1076"/>
        <pc:sldMkLst>
          <pc:docMk/>
          <pc:sldMk cId="0" sldId="260"/>
        </pc:sldMkLst>
        <pc:spChg chg="mod">
          <ac:chgData name="Jolita Orentaitė" userId="6d915a59-3843-434d-a8de-d10299d56e4c" providerId="ADAL" clId="{49BD2857-634E-41F1-944C-7BA4E035B4E7}" dt="2023-03-29T09:27:30.706" v="11" actId="1076"/>
          <ac:spMkLst>
            <pc:docMk/>
            <pc:sldMk cId="0" sldId="260"/>
            <ac:spMk id="3" creationId="{00000000-0000-0000-0000-000000000000}"/>
          </ac:spMkLst>
        </pc:spChg>
        <pc:spChg chg="mod">
          <ac:chgData name="Jolita Orentaitė" userId="6d915a59-3843-434d-a8de-d10299d56e4c" providerId="ADAL" clId="{49BD2857-634E-41F1-944C-7BA4E035B4E7}" dt="2023-03-29T09:27:41.232" v="13" actId="1076"/>
          <ac:spMkLst>
            <pc:docMk/>
            <pc:sldMk cId="0" sldId="260"/>
            <ac:spMk id="4" creationId="{00000000-0000-0000-0000-000000000000}"/>
          </ac:spMkLst>
        </pc:spChg>
      </pc:sldChg>
      <pc:sldChg chg="modSp mod">
        <pc:chgData name="Jolita Orentaitė" userId="6d915a59-3843-434d-a8de-d10299d56e4c" providerId="ADAL" clId="{49BD2857-634E-41F1-944C-7BA4E035B4E7}" dt="2023-03-29T09:26:55.516" v="7" actId="14100"/>
        <pc:sldMkLst>
          <pc:docMk/>
          <pc:sldMk cId="0" sldId="262"/>
        </pc:sldMkLst>
        <pc:spChg chg="mod">
          <ac:chgData name="Jolita Orentaitė" userId="6d915a59-3843-434d-a8de-d10299d56e4c" providerId="ADAL" clId="{49BD2857-634E-41F1-944C-7BA4E035B4E7}" dt="2023-03-29T09:26:55.516" v="7" actId="14100"/>
          <ac:spMkLst>
            <pc:docMk/>
            <pc:sldMk cId="0" sldId="262"/>
            <ac:spMk id="25" creationId="{00000000-0000-0000-0000-000000000000}"/>
          </ac:spMkLst>
        </pc:spChg>
        <pc:grpChg chg="mod">
          <ac:chgData name="Jolita Orentaitė" userId="6d915a59-3843-434d-a8de-d10299d56e4c" providerId="ADAL" clId="{49BD2857-634E-41F1-944C-7BA4E035B4E7}" dt="2023-03-29T09:26:47.030" v="5" actId="1076"/>
          <ac:grpSpMkLst>
            <pc:docMk/>
            <pc:sldMk cId="0" sldId="262"/>
            <ac:grpSpMk id="10" creationId="{00000000-0000-0000-0000-000000000000}"/>
          </ac:grpSpMkLst>
        </pc:grpChg>
      </pc:sldChg>
    </pc:docChg>
  </pc:docChgLst>
  <pc:docChgLst>
    <pc:chgData name="Jolita Orentaitė" userId="6d915a59-3843-434d-a8de-d10299d56e4c" providerId="ADAL" clId="{32462E69-89FC-43FC-8E05-9657663383B2}"/>
    <pc:docChg chg="undo custSel modSld">
      <pc:chgData name="Jolita Orentaitė" userId="6d915a59-3843-434d-a8de-d10299d56e4c" providerId="ADAL" clId="{32462E69-89FC-43FC-8E05-9657663383B2}" dt="2023-03-30T08:08:27.151" v="31" actId="20577"/>
      <pc:docMkLst>
        <pc:docMk/>
      </pc:docMkLst>
      <pc:sldChg chg="modSp mod">
        <pc:chgData name="Jolita Orentaitė" userId="6d915a59-3843-434d-a8de-d10299d56e4c" providerId="ADAL" clId="{32462E69-89FC-43FC-8E05-9657663383B2}" dt="2023-03-30T08:03:51.458" v="1" actId="14100"/>
        <pc:sldMkLst>
          <pc:docMk/>
          <pc:sldMk cId="0" sldId="259"/>
        </pc:sldMkLst>
        <pc:spChg chg="mod">
          <ac:chgData name="Jolita Orentaitė" userId="6d915a59-3843-434d-a8de-d10299d56e4c" providerId="ADAL" clId="{32462E69-89FC-43FC-8E05-9657663383B2}" dt="2023-03-30T08:03:51.458" v="1" actId="14100"/>
          <ac:spMkLst>
            <pc:docMk/>
            <pc:sldMk cId="0" sldId="259"/>
            <ac:spMk id="4" creationId="{00000000-0000-0000-0000-000000000000}"/>
          </ac:spMkLst>
        </pc:spChg>
      </pc:sldChg>
      <pc:sldChg chg="modSp mod">
        <pc:chgData name="Jolita Orentaitė" userId="6d915a59-3843-434d-a8de-d10299d56e4c" providerId="ADAL" clId="{32462E69-89FC-43FC-8E05-9657663383B2}" dt="2023-03-30T08:04:43.416" v="10" actId="1076"/>
        <pc:sldMkLst>
          <pc:docMk/>
          <pc:sldMk cId="0" sldId="260"/>
        </pc:sldMkLst>
        <pc:spChg chg="mod">
          <ac:chgData name="Jolita Orentaitė" userId="6d915a59-3843-434d-a8de-d10299d56e4c" providerId="ADAL" clId="{32462E69-89FC-43FC-8E05-9657663383B2}" dt="2023-03-30T08:04:20.728" v="7" actId="1076"/>
          <ac:spMkLst>
            <pc:docMk/>
            <pc:sldMk cId="0" sldId="260"/>
            <ac:spMk id="4" creationId="{00000000-0000-0000-0000-000000000000}"/>
          </ac:spMkLst>
        </pc:spChg>
        <pc:spChg chg="mod">
          <ac:chgData name="Jolita Orentaitė" userId="6d915a59-3843-434d-a8de-d10299d56e4c" providerId="ADAL" clId="{32462E69-89FC-43FC-8E05-9657663383B2}" dt="2023-03-30T08:04:02.196" v="2" actId="1076"/>
          <ac:spMkLst>
            <pc:docMk/>
            <pc:sldMk cId="0" sldId="260"/>
            <ac:spMk id="18" creationId="{00000000-0000-0000-0000-000000000000}"/>
          </ac:spMkLst>
        </pc:spChg>
        <pc:spChg chg="mod">
          <ac:chgData name="Jolita Orentaitė" userId="6d915a59-3843-434d-a8de-d10299d56e4c" providerId="ADAL" clId="{32462E69-89FC-43FC-8E05-9657663383B2}" dt="2023-03-30T08:04:24.449" v="8" actId="1076"/>
          <ac:spMkLst>
            <pc:docMk/>
            <pc:sldMk cId="0" sldId="260"/>
            <ac:spMk id="20" creationId="{00000000-0000-0000-0000-000000000000}"/>
          </ac:spMkLst>
        </pc:spChg>
        <pc:spChg chg="mod">
          <ac:chgData name="Jolita Orentaitė" userId="6d915a59-3843-434d-a8de-d10299d56e4c" providerId="ADAL" clId="{32462E69-89FC-43FC-8E05-9657663383B2}" dt="2023-03-30T08:04:30.416" v="9" actId="1076"/>
          <ac:spMkLst>
            <pc:docMk/>
            <pc:sldMk cId="0" sldId="260"/>
            <ac:spMk id="21" creationId="{00000000-0000-0000-0000-000000000000}"/>
          </ac:spMkLst>
        </pc:spChg>
        <pc:spChg chg="mod">
          <ac:chgData name="Jolita Orentaitė" userId="6d915a59-3843-434d-a8de-d10299d56e4c" providerId="ADAL" clId="{32462E69-89FC-43FC-8E05-9657663383B2}" dt="2023-03-30T08:04:43.416" v="10" actId="1076"/>
          <ac:spMkLst>
            <pc:docMk/>
            <pc:sldMk cId="0" sldId="260"/>
            <ac:spMk id="22" creationId="{00000000-0000-0000-0000-000000000000}"/>
          </ac:spMkLst>
        </pc:spChg>
      </pc:sldChg>
      <pc:sldChg chg="modSp mod">
        <pc:chgData name="Jolita Orentaitė" userId="6d915a59-3843-434d-a8de-d10299d56e4c" providerId="ADAL" clId="{32462E69-89FC-43FC-8E05-9657663383B2}" dt="2023-03-30T08:08:27.151" v="31" actId="20577"/>
        <pc:sldMkLst>
          <pc:docMk/>
          <pc:sldMk cId="0" sldId="264"/>
        </pc:sldMkLst>
        <pc:spChg chg="mod">
          <ac:chgData name="Jolita Orentaitė" userId="6d915a59-3843-434d-a8de-d10299d56e4c" providerId="ADAL" clId="{32462E69-89FC-43FC-8E05-9657663383B2}" dt="2023-03-30T08:07:36.881" v="23" actId="1076"/>
          <ac:spMkLst>
            <pc:docMk/>
            <pc:sldMk cId="0" sldId="264"/>
            <ac:spMk id="6" creationId="{00000000-0000-0000-0000-000000000000}"/>
          </ac:spMkLst>
        </pc:spChg>
        <pc:spChg chg="mod">
          <ac:chgData name="Jolita Orentaitė" userId="6d915a59-3843-434d-a8de-d10299d56e4c" providerId="ADAL" clId="{32462E69-89FC-43FC-8E05-9657663383B2}" dt="2023-03-30T08:07:38.319" v="24" actId="1076"/>
          <ac:spMkLst>
            <pc:docMk/>
            <pc:sldMk cId="0" sldId="264"/>
            <ac:spMk id="7" creationId="{00000000-0000-0000-0000-000000000000}"/>
          </ac:spMkLst>
        </pc:spChg>
        <pc:spChg chg="mod">
          <ac:chgData name="Jolita Orentaitė" userId="6d915a59-3843-434d-a8de-d10299d56e4c" providerId="ADAL" clId="{32462E69-89FC-43FC-8E05-9657663383B2}" dt="2023-03-30T08:07:31.948" v="22" actId="1076"/>
          <ac:spMkLst>
            <pc:docMk/>
            <pc:sldMk cId="0" sldId="264"/>
            <ac:spMk id="8" creationId="{00000000-0000-0000-0000-000000000000}"/>
          </ac:spMkLst>
        </pc:spChg>
        <pc:spChg chg="mod">
          <ac:chgData name="Jolita Orentaitė" userId="6d915a59-3843-434d-a8de-d10299d56e4c" providerId="ADAL" clId="{32462E69-89FC-43FC-8E05-9657663383B2}" dt="2023-03-30T08:08:08.226" v="26" actId="1076"/>
          <ac:spMkLst>
            <pc:docMk/>
            <pc:sldMk cId="0" sldId="264"/>
            <ac:spMk id="15" creationId="{00000000-0000-0000-0000-000000000000}"/>
          </ac:spMkLst>
        </pc:spChg>
        <pc:spChg chg="mod">
          <ac:chgData name="Jolita Orentaitė" userId="6d915a59-3843-434d-a8de-d10299d56e4c" providerId="ADAL" clId="{32462E69-89FC-43FC-8E05-9657663383B2}" dt="2023-03-30T08:08:10.879" v="27" actId="1076"/>
          <ac:spMkLst>
            <pc:docMk/>
            <pc:sldMk cId="0" sldId="264"/>
            <ac:spMk id="16" creationId="{00000000-0000-0000-0000-000000000000}"/>
          </ac:spMkLst>
        </pc:spChg>
        <pc:spChg chg="mod">
          <ac:chgData name="Jolita Orentaitė" userId="6d915a59-3843-434d-a8de-d10299d56e4c" providerId="ADAL" clId="{32462E69-89FC-43FC-8E05-9657663383B2}" dt="2023-03-30T08:08:15.843" v="29" actId="1076"/>
          <ac:spMkLst>
            <pc:docMk/>
            <pc:sldMk cId="0" sldId="264"/>
            <ac:spMk id="17" creationId="{00000000-0000-0000-0000-000000000000}"/>
          </ac:spMkLst>
        </pc:spChg>
        <pc:spChg chg="mod">
          <ac:chgData name="Jolita Orentaitė" userId="6d915a59-3843-434d-a8de-d10299d56e4c" providerId="ADAL" clId="{32462E69-89FC-43FC-8E05-9657663383B2}" dt="2023-03-30T08:07:47.789" v="25" actId="1076"/>
          <ac:spMkLst>
            <pc:docMk/>
            <pc:sldMk cId="0" sldId="264"/>
            <ac:spMk id="30" creationId="{00000000-0000-0000-0000-000000000000}"/>
          </ac:spMkLst>
        </pc:spChg>
        <pc:spChg chg="mod">
          <ac:chgData name="Jolita Orentaitė" userId="6d915a59-3843-434d-a8de-d10299d56e4c" providerId="ADAL" clId="{32462E69-89FC-43FC-8E05-9657663383B2}" dt="2023-03-30T08:08:12.414" v="28" actId="1076"/>
          <ac:spMkLst>
            <pc:docMk/>
            <pc:sldMk cId="0" sldId="264"/>
            <ac:spMk id="36" creationId="{00000000-0000-0000-0000-000000000000}"/>
          </ac:spMkLst>
        </pc:spChg>
        <pc:spChg chg="mod">
          <ac:chgData name="Jolita Orentaitė" userId="6d915a59-3843-434d-a8de-d10299d56e4c" providerId="ADAL" clId="{32462E69-89FC-43FC-8E05-9657663383B2}" dt="2023-03-30T08:08:27.151" v="31" actId="20577"/>
          <ac:spMkLst>
            <pc:docMk/>
            <pc:sldMk cId="0" sldId="264"/>
            <ac:spMk id="39" creationId="{00000000-0000-0000-0000-000000000000}"/>
          </ac:spMkLst>
        </pc:spChg>
      </pc:sldChg>
      <pc:sldChg chg="modSp mod">
        <pc:chgData name="Jolita Orentaitė" userId="6d915a59-3843-434d-a8de-d10299d56e4c" providerId="ADAL" clId="{32462E69-89FC-43FC-8E05-9657663383B2}" dt="2023-03-30T08:06:57.505" v="19" actId="1076"/>
        <pc:sldMkLst>
          <pc:docMk/>
          <pc:sldMk cId="0" sldId="267"/>
        </pc:sldMkLst>
        <pc:spChg chg="mod">
          <ac:chgData name="Jolita Orentaitė" userId="6d915a59-3843-434d-a8de-d10299d56e4c" providerId="ADAL" clId="{32462E69-89FC-43FC-8E05-9657663383B2}" dt="2023-03-30T08:06:57.505" v="19" actId="1076"/>
          <ac:spMkLst>
            <pc:docMk/>
            <pc:sldMk cId="0" sldId="267"/>
            <ac:spMk id="39" creationId="{00000000-0000-0000-0000-000000000000}"/>
          </ac:spMkLst>
        </pc:spChg>
        <pc:spChg chg="mod">
          <ac:chgData name="Jolita Orentaitė" userId="6d915a59-3843-434d-a8de-d10299d56e4c" providerId="ADAL" clId="{32462E69-89FC-43FC-8E05-9657663383B2}" dt="2023-03-30T08:05:15.116" v="13" actId="1076"/>
          <ac:spMkLst>
            <pc:docMk/>
            <pc:sldMk cId="0" sldId="267"/>
            <ac:spMk id="51" creationId="{42D90275-E1D1-F106-E81F-946333567C53}"/>
          </ac:spMkLst>
        </pc:spChg>
        <pc:grpChg chg="mod">
          <ac:chgData name="Jolita Orentaitė" userId="6d915a59-3843-434d-a8de-d10299d56e4c" providerId="ADAL" clId="{32462E69-89FC-43FC-8E05-9657663383B2}" dt="2023-03-30T08:05:11.566" v="12" actId="1076"/>
          <ac:grpSpMkLst>
            <pc:docMk/>
            <pc:sldMk cId="0" sldId="267"/>
            <ac:grpSpMk id="7" creationId="{00000000-0000-0000-0000-000000000000}"/>
          </ac:grpSpMkLst>
        </pc:grpChg>
      </pc:sldChg>
      <pc:sldChg chg="modSp mod">
        <pc:chgData name="Jolita Orentaitė" userId="6d915a59-3843-434d-a8de-d10299d56e4c" providerId="ADAL" clId="{32462E69-89FC-43FC-8E05-9657663383B2}" dt="2023-03-30T08:05:39.585" v="17" actId="404"/>
        <pc:sldMkLst>
          <pc:docMk/>
          <pc:sldMk cId="0" sldId="268"/>
        </pc:sldMkLst>
        <pc:spChg chg="mod">
          <ac:chgData name="Jolita Orentaitė" userId="6d915a59-3843-434d-a8de-d10299d56e4c" providerId="ADAL" clId="{32462E69-89FC-43FC-8E05-9657663383B2}" dt="2023-03-30T08:05:28.504" v="14" actId="404"/>
          <ac:spMkLst>
            <pc:docMk/>
            <pc:sldMk cId="0" sldId="268"/>
            <ac:spMk id="10" creationId="{B6BD88D3-B332-0B05-4535-A1B4974A3B50}"/>
          </ac:spMkLst>
        </pc:spChg>
        <pc:spChg chg="mod">
          <ac:chgData name="Jolita Orentaitė" userId="6d915a59-3843-434d-a8de-d10299d56e4c" providerId="ADAL" clId="{32462E69-89FC-43FC-8E05-9657663383B2}" dt="2023-03-30T08:05:32.179" v="15" actId="404"/>
          <ac:spMkLst>
            <pc:docMk/>
            <pc:sldMk cId="0" sldId="268"/>
            <ac:spMk id="11" creationId="{0925AB54-A059-0BFD-7760-517537A0ACAC}"/>
          </ac:spMkLst>
        </pc:spChg>
        <pc:spChg chg="mod">
          <ac:chgData name="Jolita Orentaitė" userId="6d915a59-3843-434d-a8de-d10299d56e4c" providerId="ADAL" clId="{32462E69-89FC-43FC-8E05-9657663383B2}" dt="2023-03-30T08:05:36.084" v="16" actId="404"/>
          <ac:spMkLst>
            <pc:docMk/>
            <pc:sldMk cId="0" sldId="268"/>
            <ac:spMk id="12" creationId="{C2A1F591-6189-E26A-B19A-D40393B70EDB}"/>
          </ac:spMkLst>
        </pc:spChg>
        <pc:spChg chg="mod">
          <ac:chgData name="Jolita Orentaitė" userId="6d915a59-3843-434d-a8de-d10299d56e4c" providerId="ADAL" clId="{32462E69-89FC-43FC-8E05-9657663383B2}" dt="2023-03-30T08:05:39.585" v="17" actId="404"/>
          <ac:spMkLst>
            <pc:docMk/>
            <pc:sldMk cId="0" sldId="268"/>
            <ac:spMk id="13" creationId="{D4255477-9A15-5696-3A54-201B0C09DEB0}"/>
          </ac:spMkLst>
        </pc:spChg>
      </pc:sldChg>
      <pc:sldChg chg="modSp mod">
        <pc:chgData name="Jolita Orentaitė" userId="6d915a59-3843-434d-a8de-d10299d56e4c" providerId="ADAL" clId="{32462E69-89FC-43FC-8E05-9657663383B2}" dt="2023-03-30T08:06:31.351" v="18" actId="20577"/>
        <pc:sldMkLst>
          <pc:docMk/>
          <pc:sldMk cId="0" sldId="272"/>
        </pc:sldMkLst>
        <pc:spChg chg="mod">
          <ac:chgData name="Jolita Orentaitė" userId="6d915a59-3843-434d-a8de-d10299d56e4c" providerId="ADAL" clId="{32462E69-89FC-43FC-8E05-9657663383B2}" dt="2023-03-30T08:06:31.351" v="18" actId="20577"/>
          <ac:spMkLst>
            <pc:docMk/>
            <pc:sldMk cId="0" sldId="272"/>
            <ac:spMk id="49" creationId="{D343850B-DAFA-7BBB-EA18-C63D21870E6F}"/>
          </ac:spMkLst>
        </pc:spChg>
      </pc:sldChg>
    </pc:docChg>
  </pc:docChgLst>
  <pc:docChgLst>
    <pc:chgData name="Jolita Orentaitė" userId="6d915a59-3843-434d-a8de-d10299d56e4c" providerId="ADAL" clId="{A7D5CAAB-5113-4B55-A28D-6C4512936E6E}"/>
    <pc:docChg chg="modSld">
      <pc:chgData name="Jolita Orentaitė" userId="6d915a59-3843-434d-a8de-d10299d56e4c" providerId="ADAL" clId="{A7D5CAAB-5113-4B55-A28D-6C4512936E6E}" dt="2023-07-07T08:04:18.953" v="23" actId="14100"/>
      <pc:docMkLst>
        <pc:docMk/>
      </pc:docMkLst>
      <pc:sldChg chg="modSp mod">
        <pc:chgData name="Jolita Orentaitė" userId="6d915a59-3843-434d-a8de-d10299d56e4c" providerId="ADAL" clId="{A7D5CAAB-5113-4B55-A28D-6C4512936E6E}" dt="2023-07-07T08:04:18.953" v="23" actId="14100"/>
        <pc:sldMkLst>
          <pc:docMk/>
          <pc:sldMk cId="0" sldId="268"/>
        </pc:sldMkLst>
        <pc:spChg chg="mod">
          <ac:chgData name="Jolita Orentaitė" userId="6d915a59-3843-434d-a8de-d10299d56e4c" providerId="ADAL" clId="{A7D5CAAB-5113-4B55-A28D-6C4512936E6E}" dt="2023-07-07T08:03:31.727" v="2" actId="1076"/>
          <ac:spMkLst>
            <pc:docMk/>
            <pc:sldMk cId="0" sldId="268"/>
            <ac:spMk id="12" creationId="{C2A1F591-6189-E26A-B19A-D40393B70EDB}"/>
          </ac:spMkLst>
        </pc:spChg>
        <pc:spChg chg="mod">
          <ac:chgData name="Jolita Orentaitė" userId="6d915a59-3843-434d-a8de-d10299d56e4c" providerId="ADAL" clId="{A7D5CAAB-5113-4B55-A28D-6C4512936E6E}" dt="2023-07-07T08:04:18.953" v="23" actId="14100"/>
          <ac:spMkLst>
            <pc:docMk/>
            <pc:sldMk cId="0" sldId="268"/>
            <ac:spMk id="13" creationId="{D4255477-9A15-5696-3A54-201B0C09DEB0}"/>
          </ac:spMkLst>
        </pc:spChg>
      </pc:sldChg>
    </pc:docChg>
  </pc:docChgLst>
  <pc:docChgLst>
    <pc:chgData name="Jolita Orentaitė" userId="6d915a59-3843-434d-a8de-d10299d56e4c" providerId="ADAL" clId="{A12F0109-6E99-4ADC-ABC3-8C65FDB536C1}"/>
    <pc:docChg chg="modSld">
      <pc:chgData name="Jolita Orentaitė" userId="6d915a59-3843-434d-a8de-d10299d56e4c" providerId="ADAL" clId="{A12F0109-6E99-4ADC-ABC3-8C65FDB536C1}" dt="2023-04-20T04:25:04.986" v="16" actId="20577"/>
      <pc:docMkLst>
        <pc:docMk/>
      </pc:docMkLst>
      <pc:sldChg chg="modSp mod">
        <pc:chgData name="Jolita Orentaitė" userId="6d915a59-3843-434d-a8de-d10299d56e4c" providerId="ADAL" clId="{A12F0109-6E99-4ADC-ABC3-8C65FDB536C1}" dt="2023-04-20T04:25:04.986" v="16" actId="20577"/>
        <pc:sldMkLst>
          <pc:docMk/>
          <pc:sldMk cId="0" sldId="264"/>
        </pc:sldMkLst>
        <pc:spChg chg="mod">
          <ac:chgData name="Jolita Orentaitė" userId="6d915a59-3843-434d-a8de-d10299d56e4c" providerId="ADAL" clId="{A12F0109-6E99-4ADC-ABC3-8C65FDB536C1}" dt="2023-04-20T04:24:51.867" v="15" actId="20577"/>
          <ac:spMkLst>
            <pc:docMk/>
            <pc:sldMk cId="0" sldId="264"/>
            <ac:spMk id="30" creationId="{00000000-0000-0000-0000-000000000000}"/>
          </ac:spMkLst>
        </pc:spChg>
        <pc:spChg chg="mod">
          <ac:chgData name="Jolita Orentaitė" userId="6d915a59-3843-434d-a8de-d10299d56e4c" providerId="ADAL" clId="{A12F0109-6E99-4ADC-ABC3-8C65FDB536C1}" dt="2023-04-20T04:24:28.682" v="5" actId="20577"/>
          <ac:spMkLst>
            <pc:docMk/>
            <pc:sldMk cId="0" sldId="264"/>
            <ac:spMk id="31" creationId="{00000000-0000-0000-0000-000000000000}"/>
          </ac:spMkLst>
        </pc:spChg>
        <pc:spChg chg="mod">
          <ac:chgData name="Jolita Orentaitė" userId="6d915a59-3843-434d-a8de-d10299d56e4c" providerId="ADAL" clId="{A12F0109-6E99-4ADC-ABC3-8C65FDB536C1}" dt="2023-04-20T04:25:04.986" v="16" actId="20577"/>
          <ac:spMkLst>
            <pc:docMk/>
            <pc:sldMk cId="0" sldId="264"/>
            <ac:spMk id="3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9B848F9-235B-818E-1094-080758F095E0}"/>
              </a:ext>
            </a:extLst>
          </p:cNvPr>
          <p:cNvSpPr>
            <a:spLocks noGrp="1"/>
          </p:cNvSpPr>
          <p:nvPr>
            <p:ph type="hdr" sz="quarter"/>
          </p:nvPr>
        </p:nvSpPr>
        <p:spPr>
          <a:xfrm>
            <a:off x="0" y="0"/>
            <a:ext cx="6554788" cy="536575"/>
          </a:xfrm>
          <a:prstGeom prst="rect">
            <a:avLst/>
          </a:prstGeom>
        </p:spPr>
        <p:txBody>
          <a:bodyPr vert="horz" lIns="91440" tIns="45720" rIns="91440" bIns="45720" rtlCol="0"/>
          <a:lstStyle>
            <a:lvl1pPr algn="l">
              <a:defRPr sz="1200"/>
            </a:lvl1pPr>
          </a:lstStyle>
          <a:p>
            <a:endParaRPr lang="lt-LT"/>
          </a:p>
        </p:txBody>
      </p:sp>
      <p:sp>
        <p:nvSpPr>
          <p:cNvPr id="3" name="Date Placeholder 2">
            <a:extLst>
              <a:ext uri="{FF2B5EF4-FFF2-40B4-BE49-F238E27FC236}">
                <a16:creationId xmlns:a16="http://schemas.microsoft.com/office/drawing/2014/main" id="{7BB0BAE5-2885-2B12-430B-CF93FABE5592}"/>
              </a:ext>
            </a:extLst>
          </p:cNvPr>
          <p:cNvSpPr>
            <a:spLocks noGrp="1"/>
          </p:cNvSpPr>
          <p:nvPr>
            <p:ph type="dt" sz="quarter" idx="1"/>
          </p:nvPr>
        </p:nvSpPr>
        <p:spPr>
          <a:xfrm>
            <a:off x="8567738" y="0"/>
            <a:ext cx="6554787" cy="536575"/>
          </a:xfrm>
          <a:prstGeom prst="rect">
            <a:avLst/>
          </a:prstGeom>
        </p:spPr>
        <p:txBody>
          <a:bodyPr vert="horz" lIns="91440" tIns="45720" rIns="91440" bIns="45720" rtlCol="0"/>
          <a:lstStyle>
            <a:lvl1pPr algn="r">
              <a:defRPr sz="1200"/>
            </a:lvl1pPr>
          </a:lstStyle>
          <a:p>
            <a:fld id="{02050AEE-BF59-4E8B-BCCD-B5EF15DEA835}" type="datetimeFigureOut">
              <a:rPr lang="lt-LT" smtClean="0"/>
              <a:pPr/>
              <a:t>2023-07-07</a:t>
            </a:fld>
            <a:endParaRPr lang="lt-LT"/>
          </a:p>
        </p:txBody>
      </p:sp>
      <p:sp>
        <p:nvSpPr>
          <p:cNvPr id="4" name="Footer Placeholder 3">
            <a:extLst>
              <a:ext uri="{FF2B5EF4-FFF2-40B4-BE49-F238E27FC236}">
                <a16:creationId xmlns:a16="http://schemas.microsoft.com/office/drawing/2014/main" id="{D5A79288-3BAC-9491-D199-1DFF60277FE5}"/>
              </a:ext>
            </a:extLst>
          </p:cNvPr>
          <p:cNvSpPr>
            <a:spLocks noGrp="1"/>
          </p:cNvSpPr>
          <p:nvPr>
            <p:ph type="ftr" sz="quarter" idx="2"/>
          </p:nvPr>
        </p:nvSpPr>
        <p:spPr>
          <a:xfrm>
            <a:off x="0" y="10156825"/>
            <a:ext cx="6554788" cy="536575"/>
          </a:xfrm>
          <a:prstGeom prst="rect">
            <a:avLst/>
          </a:prstGeom>
        </p:spPr>
        <p:txBody>
          <a:bodyPr vert="horz" lIns="91440" tIns="45720" rIns="91440" bIns="45720" rtlCol="0" anchor="b"/>
          <a:lstStyle>
            <a:lvl1pPr algn="l">
              <a:defRPr sz="1200"/>
            </a:lvl1pPr>
          </a:lstStyle>
          <a:p>
            <a:endParaRPr lang="lt-LT"/>
          </a:p>
        </p:txBody>
      </p:sp>
      <p:sp>
        <p:nvSpPr>
          <p:cNvPr id="5" name="Slide Number Placeholder 4">
            <a:extLst>
              <a:ext uri="{FF2B5EF4-FFF2-40B4-BE49-F238E27FC236}">
                <a16:creationId xmlns:a16="http://schemas.microsoft.com/office/drawing/2014/main" id="{B533B1DB-8EC7-A9AD-A02D-C7E0909775F1}"/>
              </a:ext>
            </a:extLst>
          </p:cNvPr>
          <p:cNvSpPr>
            <a:spLocks noGrp="1"/>
          </p:cNvSpPr>
          <p:nvPr>
            <p:ph type="sldNum" sz="quarter" idx="3"/>
          </p:nvPr>
        </p:nvSpPr>
        <p:spPr>
          <a:xfrm>
            <a:off x="8567738" y="10156825"/>
            <a:ext cx="6554787" cy="536575"/>
          </a:xfrm>
          <a:prstGeom prst="rect">
            <a:avLst/>
          </a:prstGeom>
        </p:spPr>
        <p:txBody>
          <a:bodyPr vert="horz" lIns="91440" tIns="45720" rIns="91440" bIns="45720" rtlCol="0" anchor="b"/>
          <a:lstStyle>
            <a:lvl1pPr algn="r">
              <a:defRPr sz="1200"/>
            </a:lvl1pPr>
          </a:lstStyle>
          <a:p>
            <a:fld id="{0D1C219E-20A2-47AB-BD0E-E47A6778FEC5}" type="slidenum">
              <a:rPr lang="lt-LT" smtClean="0"/>
              <a:pPr/>
              <a:t>‹#›</a:t>
            </a:fld>
            <a:endParaRPr lang="lt-LT"/>
          </a:p>
        </p:txBody>
      </p:sp>
    </p:spTree>
    <p:extLst>
      <p:ext uri="{BB962C8B-B14F-4D97-AF65-F5344CB8AC3E}">
        <p14:creationId xmlns:p14="http://schemas.microsoft.com/office/powerpoint/2010/main" val="514625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554788" cy="536575"/>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8567738" y="0"/>
            <a:ext cx="6554787" cy="536575"/>
          </a:xfrm>
          <a:prstGeom prst="rect">
            <a:avLst/>
          </a:prstGeom>
        </p:spPr>
        <p:txBody>
          <a:bodyPr vert="horz" lIns="91440" tIns="45720" rIns="91440" bIns="45720" rtlCol="0"/>
          <a:lstStyle>
            <a:lvl1pPr algn="r">
              <a:defRPr sz="1200"/>
            </a:lvl1pPr>
          </a:lstStyle>
          <a:p>
            <a:fld id="{2004D1DD-F597-4060-BB2B-92783399D55C}" type="datetimeFigureOut">
              <a:rPr lang="lt-LT" smtClean="0"/>
              <a:pPr/>
              <a:t>2023-07-07</a:t>
            </a:fld>
            <a:endParaRPr lang="lt-LT"/>
          </a:p>
        </p:txBody>
      </p:sp>
      <p:sp>
        <p:nvSpPr>
          <p:cNvPr id="4" name="Slide Image Placeholder 3"/>
          <p:cNvSpPr>
            <a:spLocks noGrp="1" noRot="1" noChangeAspect="1"/>
          </p:cNvSpPr>
          <p:nvPr>
            <p:ph type="sldImg" idx="2"/>
          </p:nvPr>
        </p:nvSpPr>
        <p:spPr>
          <a:xfrm>
            <a:off x="4356100" y="1336675"/>
            <a:ext cx="6413500" cy="3608388"/>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1512888" y="5146675"/>
            <a:ext cx="12099925" cy="42100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10156825"/>
            <a:ext cx="6554788" cy="536575"/>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8567738" y="10156825"/>
            <a:ext cx="6554787" cy="536575"/>
          </a:xfrm>
          <a:prstGeom prst="rect">
            <a:avLst/>
          </a:prstGeom>
        </p:spPr>
        <p:txBody>
          <a:bodyPr vert="horz" lIns="91440" tIns="45720" rIns="91440" bIns="45720" rtlCol="0" anchor="b"/>
          <a:lstStyle>
            <a:lvl1pPr algn="r">
              <a:defRPr sz="1200"/>
            </a:lvl1pPr>
          </a:lstStyle>
          <a:p>
            <a:fld id="{B9AA632E-006D-460E-8972-E105A99D156E}" type="slidenum">
              <a:rPr lang="lt-LT" smtClean="0"/>
              <a:pPr/>
              <a:t>‹#›</a:t>
            </a:fld>
            <a:endParaRPr lang="lt-LT"/>
          </a:p>
        </p:txBody>
      </p:sp>
    </p:spTree>
    <p:extLst>
      <p:ext uri="{BB962C8B-B14F-4D97-AF65-F5344CB8AC3E}">
        <p14:creationId xmlns:p14="http://schemas.microsoft.com/office/powerpoint/2010/main" val="2163391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B9AA632E-006D-460E-8972-E105A99D156E}" type="slidenum">
              <a:rPr lang="lt-LT" smtClean="0"/>
              <a:pPr/>
              <a:t>2</a:t>
            </a:fld>
            <a:endParaRPr lang="lt-LT"/>
          </a:p>
        </p:txBody>
      </p:sp>
    </p:spTree>
    <p:extLst>
      <p:ext uri="{BB962C8B-B14F-4D97-AF65-F5344CB8AC3E}">
        <p14:creationId xmlns:p14="http://schemas.microsoft.com/office/powerpoint/2010/main" val="1113338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B9AA632E-006D-460E-8972-E105A99D156E}" type="slidenum">
              <a:rPr lang="lt-LT" smtClean="0"/>
              <a:pPr/>
              <a:t>3</a:t>
            </a:fld>
            <a:endParaRPr lang="lt-LT" dirty="0"/>
          </a:p>
        </p:txBody>
      </p:sp>
    </p:spTree>
    <p:extLst>
      <p:ext uri="{BB962C8B-B14F-4D97-AF65-F5344CB8AC3E}">
        <p14:creationId xmlns:p14="http://schemas.microsoft.com/office/powerpoint/2010/main" val="2264823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B9AA632E-006D-460E-8972-E105A99D156E}" type="slidenum">
              <a:rPr lang="lt-LT" smtClean="0"/>
              <a:pPr/>
              <a:t>5</a:t>
            </a:fld>
            <a:endParaRPr lang="lt-LT"/>
          </a:p>
        </p:txBody>
      </p:sp>
    </p:spTree>
    <p:extLst>
      <p:ext uri="{BB962C8B-B14F-4D97-AF65-F5344CB8AC3E}">
        <p14:creationId xmlns:p14="http://schemas.microsoft.com/office/powerpoint/2010/main" val="3726771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B9AA632E-006D-460E-8972-E105A99D156E}" type="slidenum">
              <a:rPr lang="lt-LT" smtClean="0"/>
              <a:pPr/>
              <a:t>8</a:t>
            </a:fld>
            <a:endParaRPr lang="lt-LT"/>
          </a:p>
        </p:txBody>
      </p:sp>
    </p:spTree>
    <p:extLst>
      <p:ext uri="{BB962C8B-B14F-4D97-AF65-F5344CB8AC3E}">
        <p14:creationId xmlns:p14="http://schemas.microsoft.com/office/powerpoint/2010/main" val="1603551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B9AA632E-006D-460E-8972-E105A99D156E}" type="slidenum">
              <a:rPr lang="lt-LT" smtClean="0"/>
              <a:pPr/>
              <a:t>11</a:t>
            </a:fld>
            <a:endParaRPr lang="lt-LT"/>
          </a:p>
        </p:txBody>
      </p:sp>
    </p:spTree>
    <p:extLst>
      <p:ext uri="{BB962C8B-B14F-4D97-AF65-F5344CB8AC3E}">
        <p14:creationId xmlns:p14="http://schemas.microsoft.com/office/powerpoint/2010/main" val="2254053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B9AA632E-006D-460E-8972-E105A99D156E}" type="slidenum">
              <a:rPr lang="lt-LT" smtClean="0"/>
              <a:pPr/>
              <a:t>14</a:t>
            </a:fld>
            <a:endParaRPr lang="lt-LT"/>
          </a:p>
        </p:txBody>
      </p:sp>
    </p:spTree>
    <p:extLst>
      <p:ext uri="{BB962C8B-B14F-4D97-AF65-F5344CB8AC3E}">
        <p14:creationId xmlns:p14="http://schemas.microsoft.com/office/powerpoint/2010/main" val="803861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B9AA632E-006D-460E-8972-E105A99D156E}" type="slidenum">
              <a:rPr lang="lt-LT" smtClean="0"/>
              <a:pPr/>
              <a:t>15</a:t>
            </a:fld>
            <a:endParaRPr lang="lt-LT"/>
          </a:p>
        </p:txBody>
      </p:sp>
    </p:spTree>
    <p:extLst>
      <p:ext uri="{BB962C8B-B14F-4D97-AF65-F5344CB8AC3E}">
        <p14:creationId xmlns:p14="http://schemas.microsoft.com/office/powerpoint/2010/main" val="207991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1" y="1594488"/>
            <a:ext cx="7772400" cy="344193"/>
          </a:xfrm>
          <a:prstGeom prst="rect">
            <a:avLst/>
          </a:prstGeom>
        </p:spPr>
        <p:txBody>
          <a:bodyPr wrap="square" lIns="0" tIns="0" rIns="0" bIns="0">
            <a:spAutoFit/>
          </a:bodyPr>
          <a:lstStyle>
            <a:lvl1pPr>
              <a:defRPr sz="2237" b="0" i="0">
                <a:solidFill>
                  <a:srgbClr val="221F1F"/>
                </a:solidFill>
                <a:latin typeface="Calibri"/>
                <a:cs typeface="Calibri"/>
              </a:defRPr>
            </a:lvl1pPr>
          </a:lstStyle>
          <a:p>
            <a:endParaRPr/>
          </a:p>
        </p:txBody>
      </p:sp>
      <p:sp>
        <p:nvSpPr>
          <p:cNvPr id="3" name="Holder 3"/>
          <p:cNvSpPr>
            <a:spLocks noGrp="1"/>
          </p:cNvSpPr>
          <p:nvPr>
            <p:ph type="subTitle" idx="4"/>
          </p:nvPr>
        </p:nvSpPr>
        <p:spPr>
          <a:xfrm>
            <a:off x="1371600" y="2880363"/>
            <a:ext cx="6400800"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7/7/2023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50050" y="387788"/>
            <a:ext cx="7367791" cy="344193"/>
          </a:xfrm>
        </p:spPr>
        <p:txBody>
          <a:bodyPr lIns="0" tIns="0" rIns="0" bIns="0"/>
          <a:lstStyle>
            <a:lvl1pPr>
              <a:defRPr sz="2237" b="0" i="0">
                <a:solidFill>
                  <a:srgbClr val="221F1F"/>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7/7/2023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50050" y="387788"/>
            <a:ext cx="7367791" cy="344193"/>
          </a:xfrm>
        </p:spPr>
        <p:txBody>
          <a:bodyPr lIns="0" tIns="0" rIns="0" bIns="0"/>
          <a:lstStyle>
            <a:lvl1pPr>
              <a:defRPr sz="2237" b="0" i="0">
                <a:solidFill>
                  <a:srgbClr val="221F1F"/>
                </a:solidFill>
                <a:latin typeface="Calibri"/>
                <a:cs typeface="Calibri"/>
              </a:defRPr>
            </a:lvl1pPr>
          </a:lstStyle>
          <a:p>
            <a:endParaRPr/>
          </a:p>
        </p:txBody>
      </p:sp>
      <p:sp>
        <p:nvSpPr>
          <p:cNvPr id="3" name="Holder 3"/>
          <p:cNvSpPr>
            <a:spLocks noGrp="1"/>
          </p:cNvSpPr>
          <p:nvPr>
            <p:ph sz="half" idx="2"/>
          </p:nvPr>
        </p:nvSpPr>
        <p:spPr>
          <a:xfrm>
            <a:off x="484432" y="1913526"/>
            <a:ext cx="2376212"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sz="half" idx="3"/>
          </p:nvPr>
        </p:nvSpPr>
        <p:spPr>
          <a:xfrm>
            <a:off x="6281337" y="1913526"/>
            <a:ext cx="2376212" cy="276999"/>
          </a:xfrm>
          <a:prstGeom prst="rect">
            <a:avLst/>
          </a:prstGeom>
        </p:spPr>
        <p:txBody>
          <a:bodyPr wrap="square" lIns="0" tIns="0" rIns="0" bIns="0">
            <a:spAutoFit/>
          </a:bodyPr>
          <a:lstStyle>
            <a:lvl1pPr>
              <a:defRPr b="0" i="0">
                <a:solidFill>
                  <a:schemeClr val="tx1"/>
                </a:solidFil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7/7/2023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450050" y="387788"/>
            <a:ext cx="7367791" cy="344193"/>
          </a:xfrm>
        </p:spPr>
        <p:txBody>
          <a:bodyPr lIns="0" tIns="0" rIns="0" bIns="0"/>
          <a:lstStyle>
            <a:lvl1pPr>
              <a:defRPr sz="2237" b="0" i="0">
                <a:solidFill>
                  <a:srgbClr val="221F1F"/>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7/7/2023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7/7/2023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50050" y="387788"/>
            <a:ext cx="7367791" cy="715581"/>
          </a:xfrm>
          <a:prstGeom prst="rect">
            <a:avLst/>
          </a:prstGeom>
        </p:spPr>
        <p:txBody>
          <a:bodyPr wrap="square" lIns="0" tIns="0" rIns="0" bIns="0">
            <a:spAutoFit/>
          </a:bodyPr>
          <a:lstStyle>
            <a:lvl1pPr>
              <a:defRPr sz="4650" b="0" i="0">
                <a:solidFill>
                  <a:srgbClr val="221F1F"/>
                </a:solidFill>
                <a:latin typeface="Calibri"/>
                <a:cs typeface="Calibri"/>
              </a:defRPr>
            </a:lvl1pPr>
          </a:lstStyle>
          <a:p>
            <a:endParaRPr/>
          </a:p>
        </p:txBody>
      </p:sp>
      <p:sp>
        <p:nvSpPr>
          <p:cNvPr id="3" name="Holder 3"/>
          <p:cNvSpPr>
            <a:spLocks noGrp="1"/>
          </p:cNvSpPr>
          <p:nvPr>
            <p:ph type="body" idx="1"/>
          </p:nvPr>
        </p:nvSpPr>
        <p:spPr>
          <a:xfrm>
            <a:off x="484425" y="1686044"/>
            <a:ext cx="8173170"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4783458"/>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8"/>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7/7/2023</a:t>
            </a:fld>
            <a:endParaRPr lang="en-US"/>
          </a:p>
        </p:txBody>
      </p:sp>
      <p:sp>
        <p:nvSpPr>
          <p:cNvPr id="6" name="Holder 6"/>
          <p:cNvSpPr>
            <a:spLocks noGrp="1"/>
          </p:cNvSpPr>
          <p:nvPr>
            <p:ph type="sldNum" sz="quarter" idx="7"/>
          </p:nvPr>
        </p:nvSpPr>
        <p:spPr>
          <a:xfrm>
            <a:off x="6583681" y="4783458"/>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219921">
        <a:defRPr>
          <a:latin typeface="+mn-lt"/>
          <a:ea typeface="+mn-ea"/>
          <a:cs typeface="+mn-cs"/>
        </a:defRPr>
      </a:lvl2pPr>
      <a:lvl3pPr marL="439842">
        <a:defRPr>
          <a:latin typeface="+mn-lt"/>
          <a:ea typeface="+mn-ea"/>
          <a:cs typeface="+mn-cs"/>
        </a:defRPr>
      </a:lvl3pPr>
      <a:lvl4pPr marL="659763">
        <a:defRPr>
          <a:latin typeface="+mn-lt"/>
          <a:ea typeface="+mn-ea"/>
          <a:cs typeface="+mn-cs"/>
        </a:defRPr>
      </a:lvl4pPr>
      <a:lvl5pPr marL="879685">
        <a:defRPr>
          <a:latin typeface="+mn-lt"/>
          <a:ea typeface="+mn-ea"/>
          <a:cs typeface="+mn-cs"/>
        </a:defRPr>
      </a:lvl5pPr>
      <a:lvl6pPr marL="1099605">
        <a:defRPr>
          <a:latin typeface="+mn-lt"/>
          <a:ea typeface="+mn-ea"/>
          <a:cs typeface="+mn-cs"/>
        </a:defRPr>
      </a:lvl6pPr>
      <a:lvl7pPr marL="1319526">
        <a:defRPr>
          <a:latin typeface="+mn-lt"/>
          <a:ea typeface="+mn-ea"/>
          <a:cs typeface="+mn-cs"/>
        </a:defRPr>
      </a:lvl7pPr>
      <a:lvl8pPr marL="1539448">
        <a:defRPr>
          <a:latin typeface="+mn-lt"/>
          <a:ea typeface="+mn-ea"/>
          <a:cs typeface="+mn-cs"/>
        </a:defRPr>
      </a:lvl8pPr>
      <a:lvl9pPr marL="1759369">
        <a:defRPr>
          <a:latin typeface="+mn-lt"/>
          <a:ea typeface="+mn-ea"/>
          <a:cs typeface="+mn-cs"/>
        </a:defRPr>
      </a:lvl9pPr>
    </p:bodyStyle>
    <p:otherStyle>
      <a:lvl1pPr marL="0">
        <a:defRPr>
          <a:latin typeface="+mn-lt"/>
          <a:ea typeface="+mn-ea"/>
          <a:cs typeface="+mn-cs"/>
        </a:defRPr>
      </a:lvl1pPr>
      <a:lvl2pPr marL="219921">
        <a:defRPr>
          <a:latin typeface="+mn-lt"/>
          <a:ea typeface="+mn-ea"/>
          <a:cs typeface="+mn-cs"/>
        </a:defRPr>
      </a:lvl2pPr>
      <a:lvl3pPr marL="439842">
        <a:defRPr>
          <a:latin typeface="+mn-lt"/>
          <a:ea typeface="+mn-ea"/>
          <a:cs typeface="+mn-cs"/>
        </a:defRPr>
      </a:lvl3pPr>
      <a:lvl4pPr marL="659763">
        <a:defRPr>
          <a:latin typeface="+mn-lt"/>
          <a:ea typeface="+mn-ea"/>
          <a:cs typeface="+mn-cs"/>
        </a:defRPr>
      </a:lvl4pPr>
      <a:lvl5pPr marL="879685">
        <a:defRPr>
          <a:latin typeface="+mn-lt"/>
          <a:ea typeface="+mn-ea"/>
          <a:cs typeface="+mn-cs"/>
        </a:defRPr>
      </a:lvl5pPr>
      <a:lvl6pPr marL="1099605">
        <a:defRPr>
          <a:latin typeface="+mn-lt"/>
          <a:ea typeface="+mn-ea"/>
          <a:cs typeface="+mn-cs"/>
        </a:defRPr>
      </a:lvl6pPr>
      <a:lvl7pPr marL="1319526">
        <a:defRPr>
          <a:latin typeface="+mn-lt"/>
          <a:ea typeface="+mn-ea"/>
          <a:cs typeface="+mn-cs"/>
        </a:defRPr>
      </a:lvl7pPr>
      <a:lvl8pPr marL="1539448">
        <a:defRPr>
          <a:latin typeface="+mn-lt"/>
          <a:ea typeface="+mn-ea"/>
          <a:cs typeface="+mn-cs"/>
        </a:defRPr>
      </a:lvl8pPr>
      <a:lvl9pPr marL="1759369">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E6F7FE"/>
        </a:solidFill>
        <a:effectLst/>
      </p:bgPr>
    </p:bg>
    <p:spTree>
      <p:nvGrpSpPr>
        <p:cNvPr id="1" name=""/>
        <p:cNvGrpSpPr/>
        <p:nvPr/>
      </p:nvGrpSpPr>
      <p:grpSpPr>
        <a:xfrm>
          <a:off x="0" y="0"/>
          <a:ext cx="0" cy="0"/>
          <a:chOff x="0" y="0"/>
          <a:chExt cx="0" cy="0"/>
        </a:xfrm>
      </p:grpSpPr>
      <p:sp>
        <p:nvSpPr>
          <p:cNvPr id="15" name="object 15"/>
          <p:cNvSpPr txBox="1">
            <a:spLocks noGrp="1"/>
          </p:cNvSpPr>
          <p:nvPr>
            <p:ph type="title"/>
          </p:nvPr>
        </p:nvSpPr>
        <p:spPr>
          <a:xfrm>
            <a:off x="914400" y="2571750"/>
            <a:ext cx="6705600" cy="682660"/>
          </a:xfrm>
          <a:prstGeom prst="rect">
            <a:avLst/>
          </a:prstGeom>
        </p:spPr>
        <p:txBody>
          <a:bodyPr vert="horz" wrap="square" lIns="0" tIns="5498" rIns="0" bIns="0" rtlCol="0">
            <a:spAutoFit/>
          </a:bodyPr>
          <a:lstStyle/>
          <a:p>
            <a:pPr marL="6109" marR="2444">
              <a:spcBef>
                <a:spcPts val="43"/>
              </a:spcBef>
            </a:pPr>
            <a:r>
              <a:rPr sz="2200" spc="192" dirty="0">
                <a:solidFill>
                  <a:srgbClr val="006EB9"/>
                </a:solidFill>
                <a:latin typeface="Carnas-Medium" panose="02000603000000020004" pitchFamily="50" charset="0"/>
              </a:rPr>
              <a:t>L</a:t>
            </a:r>
            <a:r>
              <a:rPr lang="en-US" sz="2200" spc="192" dirty="0">
                <a:solidFill>
                  <a:srgbClr val="006EB9"/>
                </a:solidFill>
                <a:latin typeface="Carnas-Medium" panose="02000603000000020004" pitchFamily="50" charset="0"/>
              </a:rPr>
              <a:t>ONG-TERM BUSINESS </a:t>
            </a:r>
            <a:r>
              <a:rPr sz="2200" spc="137" dirty="0">
                <a:solidFill>
                  <a:srgbClr val="006EB9"/>
                </a:solidFill>
                <a:latin typeface="Carnas-Medium" panose="02000603000000020004" pitchFamily="50" charset="0"/>
              </a:rPr>
              <a:t>STRATEG</a:t>
            </a:r>
            <a:r>
              <a:rPr lang="en-US" sz="2200" spc="137" dirty="0">
                <a:solidFill>
                  <a:srgbClr val="006EB9"/>
                </a:solidFill>
                <a:latin typeface="Carnas-Medium" panose="02000603000000020004" pitchFamily="50" charset="0"/>
              </a:rPr>
              <a:t>Y </a:t>
            </a:r>
            <a:r>
              <a:rPr sz="2200" spc="147" dirty="0">
                <a:solidFill>
                  <a:srgbClr val="006EB9"/>
                </a:solidFill>
                <a:latin typeface="Carnas-Medium" panose="02000603000000020004" pitchFamily="50" charset="0"/>
              </a:rPr>
              <a:t>2023-</a:t>
            </a:r>
            <a:r>
              <a:rPr sz="2200" spc="159" dirty="0">
                <a:solidFill>
                  <a:srgbClr val="006EB9"/>
                </a:solidFill>
                <a:latin typeface="Carnas-Medium" panose="02000603000000020004" pitchFamily="50" charset="0"/>
              </a:rPr>
              <a:t>2032</a:t>
            </a:r>
            <a:endParaRPr sz="2200" dirty="0">
              <a:latin typeface="Carnas-Medium" panose="02000603000000020004" pitchFamily="50" charset="0"/>
            </a:endParaRPr>
          </a:p>
        </p:txBody>
      </p:sp>
      <p:pic>
        <p:nvPicPr>
          <p:cNvPr id="18" name="Рисунок 17">
            <a:extLst>
              <a:ext uri="{FF2B5EF4-FFF2-40B4-BE49-F238E27FC236}">
                <a16:creationId xmlns:a16="http://schemas.microsoft.com/office/drawing/2014/main" id="{E4A4B03D-8DF2-4314-BEB8-440C36A06AD7}"/>
              </a:ext>
            </a:extLst>
          </p:cNvPr>
          <p:cNvPicPr>
            <a:picLocks noChangeAspect="1"/>
          </p:cNvPicPr>
          <p:nvPr/>
        </p:nvPicPr>
        <p:blipFill>
          <a:blip r:embed="rId2" cstate="print">
            <a:extLst>
              <a:ext uri="{96DAC541-7B7A-43D3-8B79-37D633B846F1}">
                <asvg:svgBlip xmlns:asvg="http://schemas.microsoft.com/office/drawing/2016/SVG/main" r:embed="rId3"/>
              </a:ext>
            </a:extLst>
          </a:blip>
          <a:stretch>
            <a:fillRect/>
          </a:stretch>
        </p:blipFill>
        <p:spPr>
          <a:xfrm>
            <a:off x="914400" y="2015989"/>
            <a:ext cx="2362200" cy="364216"/>
          </a:xfrm>
          <a:prstGeom prst="rect">
            <a:avLst/>
          </a:prstGeom>
        </p:spPr>
      </p:pic>
      <p:pic>
        <p:nvPicPr>
          <p:cNvPr id="2" name="object 4">
            <a:extLst>
              <a:ext uri="{FF2B5EF4-FFF2-40B4-BE49-F238E27FC236}">
                <a16:creationId xmlns:a16="http://schemas.microsoft.com/office/drawing/2014/main" id="{12AFDD4D-DDD6-DC89-D7A8-CE6913C1D081}"/>
              </a:ext>
            </a:extLst>
          </p:cNvPr>
          <p:cNvPicPr/>
          <p:nvPr/>
        </p:nvPicPr>
        <p:blipFill>
          <a:blip r:embed="rId4" cstate="print"/>
          <a:stretch>
            <a:fillRect/>
          </a:stretch>
        </p:blipFill>
        <p:spPr>
          <a:xfrm>
            <a:off x="40419" y="3333750"/>
            <a:ext cx="9144000" cy="20193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object 3"/>
          <p:cNvGrpSpPr/>
          <p:nvPr/>
        </p:nvGrpSpPr>
        <p:grpSpPr>
          <a:xfrm>
            <a:off x="1295158" y="1725061"/>
            <a:ext cx="6501762" cy="573299"/>
            <a:chOff x="803885" y="3356749"/>
            <a:chExt cx="13517244" cy="1191895"/>
          </a:xfrm>
        </p:grpSpPr>
        <p:sp>
          <p:nvSpPr>
            <p:cNvPr id="4" name="object 4"/>
            <p:cNvSpPr/>
            <p:nvPr/>
          </p:nvSpPr>
          <p:spPr>
            <a:xfrm>
              <a:off x="1523088" y="3358785"/>
              <a:ext cx="12797790" cy="1188085"/>
            </a:xfrm>
            <a:custGeom>
              <a:avLst/>
              <a:gdLst/>
              <a:ahLst/>
              <a:cxnLst/>
              <a:rect l="l" t="t" r="r" b="b"/>
              <a:pathLst>
                <a:path w="12797790" h="1188085">
                  <a:moveTo>
                    <a:pt x="12203709" y="0"/>
                  </a:moveTo>
                  <a:lnTo>
                    <a:pt x="0" y="0"/>
                  </a:lnTo>
                  <a:lnTo>
                    <a:pt x="0" y="1187767"/>
                  </a:lnTo>
                  <a:lnTo>
                    <a:pt x="12203709" y="1187767"/>
                  </a:lnTo>
                  <a:lnTo>
                    <a:pt x="12252416" y="1185798"/>
                  </a:lnTo>
                  <a:lnTo>
                    <a:pt x="12300039" y="1179994"/>
                  </a:lnTo>
                  <a:lnTo>
                    <a:pt x="12346426" y="1170507"/>
                  </a:lnTo>
                  <a:lnTo>
                    <a:pt x="12391422" y="1157491"/>
                  </a:lnTo>
                  <a:lnTo>
                    <a:pt x="12434875" y="1141097"/>
                  </a:lnTo>
                  <a:lnTo>
                    <a:pt x="12476633" y="1121480"/>
                  </a:lnTo>
                  <a:lnTo>
                    <a:pt x="12516542" y="1098791"/>
                  </a:lnTo>
                  <a:lnTo>
                    <a:pt x="12554450" y="1073183"/>
                  </a:lnTo>
                  <a:lnTo>
                    <a:pt x="12590204" y="1044810"/>
                  </a:lnTo>
                  <a:lnTo>
                    <a:pt x="12623650" y="1013825"/>
                  </a:lnTo>
                  <a:lnTo>
                    <a:pt x="12654637" y="980379"/>
                  </a:lnTo>
                  <a:lnTo>
                    <a:pt x="12683011" y="944626"/>
                  </a:lnTo>
                  <a:lnTo>
                    <a:pt x="12708619" y="906719"/>
                  </a:lnTo>
                  <a:lnTo>
                    <a:pt x="12731309" y="866811"/>
                  </a:lnTo>
                  <a:lnTo>
                    <a:pt x="12750927" y="825054"/>
                  </a:lnTo>
                  <a:lnTo>
                    <a:pt x="12767321" y="781601"/>
                  </a:lnTo>
                  <a:lnTo>
                    <a:pt x="12780339" y="736605"/>
                  </a:lnTo>
                  <a:lnTo>
                    <a:pt x="12789826" y="690220"/>
                  </a:lnTo>
                  <a:lnTo>
                    <a:pt x="12795630" y="642597"/>
                  </a:lnTo>
                  <a:lnTo>
                    <a:pt x="12797599" y="593890"/>
                  </a:lnTo>
                  <a:lnTo>
                    <a:pt x="12795630" y="545181"/>
                  </a:lnTo>
                  <a:lnTo>
                    <a:pt x="12789826" y="497556"/>
                  </a:lnTo>
                  <a:lnTo>
                    <a:pt x="12780339" y="451169"/>
                  </a:lnTo>
                  <a:lnTo>
                    <a:pt x="12767321" y="406172"/>
                  </a:lnTo>
                  <a:lnTo>
                    <a:pt x="12750927" y="362718"/>
                  </a:lnTo>
                  <a:lnTo>
                    <a:pt x="12731309" y="320960"/>
                  </a:lnTo>
                  <a:lnTo>
                    <a:pt x="12708619" y="281051"/>
                  </a:lnTo>
                  <a:lnTo>
                    <a:pt x="12683011" y="243143"/>
                  </a:lnTo>
                  <a:lnTo>
                    <a:pt x="12654637" y="207390"/>
                  </a:lnTo>
                  <a:lnTo>
                    <a:pt x="12623650" y="173943"/>
                  </a:lnTo>
                  <a:lnTo>
                    <a:pt x="12590204" y="142957"/>
                  </a:lnTo>
                  <a:lnTo>
                    <a:pt x="12554450" y="114584"/>
                  </a:lnTo>
                  <a:lnTo>
                    <a:pt x="12516542" y="88976"/>
                  </a:lnTo>
                  <a:lnTo>
                    <a:pt x="12476633" y="66287"/>
                  </a:lnTo>
                  <a:lnTo>
                    <a:pt x="12434875" y="46669"/>
                  </a:lnTo>
                  <a:lnTo>
                    <a:pt x="12391422" y="30276"/>
                  </a:lnTo>
                  <a:lnTo>
                    <a:pt x="12346426" y="17259"/>
                  </a:lnTo>
                  <a:lnTo>
                    <a:pt x="12300039" y="7772"/>
                  </a:lnTo>
                  <a:lnTo>
                    <a:pt x="12252416" y="1968"/>
                  </a:lnTo>
                  <a:lnTo>
                    <a:pt x="12203709" y="0"/>
                  </a:lnTo>
                  <a:close/>
                </a:path>
              </a:pathLst>
            </a:custGeom>
            <a:solidFill>
              <a:srgbClr val="E6E3E3"/>
            </a:solidFill>
          </p:spPr>
          <p:txBody>
            <a:bodyPr wrap="square" lIns="0" tIns="0" rIns="0" bIns="0" rtlCol="0"/>
            <a:lstStyle/>
            <a:p>
              <a:endParaRPr/>
            </a:p>
          </p:txBody>
        </p:sp>
        <p:pic>
          <p:nvPicPr>
            <p:cNvPr id="5" name="object 5"/>
            <p:cNvPicPr/>
            <p:nvPr/>
          </p:nvPicPr>
          <p:blipFill>
            <a:blip r:embed="rId2" cstate="print"/>
            <a:stretch>
              <a:fillRect/>
            </a:stretch>
          </p:blipFill>
          <p:spPr>
            <a:xfrm>
              <a:off x="13242772" y="3484754"/>
              <a:ext cx="938783" cy="938783"/>
            </a:xfrm>
            <a:prstGeom prst="rect">
              <a:avLst/>
            </a:prstGeom>
          </p:spPr>
        </p:pic>
        <p:pic>
          <p:nvPicPr>
            <p:cNvPr id="6" name="object 6"/>
            <p:cNvPicPr/>
            <p:nvPr/>
          </p:nvPicPr>
          <p:blipFill>
            <a:blip r:embed="rId3" cstate="print"/>
            <a:stretch>
              <a:fillRect/>
            </a:stretch>
          </p:blipFill>
          <p:spPr>
            <a:xfrm>
              <a:off x="803885" y="3356749"/>
              <a:ext cx="1191767" cy="1191755"/>
            </a:xfrm>
            <a:prstGeom prst="rect">
              <a:avLst/>
            </a:prstGeom>
          </p:spPr>
        </p:pic>
      </p:grpSp>
      <p:grpSp>
        <p:nvGrpSpPr>
          <p:cNvPr id="7" name="object 7"/>
          <p:cNvGrpSpPr/>
          <p:nvPr/>
        </p:nvGrpSpPr>
        <p:grpSpPr>
          <a:xfrm>
            <a:off x="1295158" y="2368358"/>
            <a:ext cx="6501762" cy="573299"/>
            <a:chOff x="803885" y="4737493"/>
            <a:chExt cx="13517244" cy="1191895"/>
          </a:xfrm>
        </p:grpSpPr>
        <p:sp>
          <p:nvSpPr>
            <p:cNvPr id="8" name="object 8"/>
            <p:cNvSpPr/>
            <p:nvPr/>
          </p:nvSpPr>
          <p:spPr>
            <a:xfrm>
              <a:off x="1523088" y="4739295"/>
              <a:ext cx="12797790" cy="1188085"/>
            </a:xfrm>
            <a:custGeom>
              <a:avLst/>
              <a:gdLst/>
              <a:ahLst/>
              <a:cxnLst/>
              <a:rect l="l" t="t" r="r" b="b"/>
              <a:pathLst>
                <a:path w="12797790" h="1188085">
                  <a:moveTo>
                    <a:pt x="12203709" y="0"/>
                  </a:moveTo>
                  <a:lnTo>
                    <a:pt x="0" y="0"/>
                  </a:lnTo>
                  <a:lnTo>
                    <a:pt x="0" y="1187767"/>
                  </a:lnTo>
                  <a:lnTo>
                    <a:pt x="12203709" y="1187767"/>
                  </a:lnTo>
                  <a:lnTo>
                    <a:pt x="12252416" y="1185798"/>
                  </a:lnTo>
                  <a:lnTo>
                    <a:pt x="12300039" y="1179994"/>
                  </a:lnTo>
                  <a:lnTo>
                    <a:pt x="12346426" y="1170507"/>
                  </a:lnTo>
                  <a:lnTo>
                    <a:pt x="12391422" y="1157491"/>
                  </a:lnTo>
                  <a:lnTo>
                    <a:pt x="12434875" y="1141097"/>
                  </a:lnTo>
                  <a:lnTo>
                    <a:pt x="12476633" y="1121480"/>
                  </a:lnTo>
                  <a:lnTo>
                    <a:pt x="12516542" y="1098791"/>
                  </a:lnTo>
                  <a:lnTo>
                    <a:pt x="12554450" y="1073183"/>
                  </a:lnTo>
                  <a:lnTo>
                    <a:pt x="12590204" y="1044810"/>
                  </a:lnTo>
                  <a:lnTo>
                    <a:pt x="12623650" y="1013825"/>
                  </a:lnTo>
                  <a:lnTo>
                    <a:pt x="12654637" y="980379"/>
                  </a:lnTo>
                  <a:lnTo>
                    <a:pt x="12683011" y="944626"/>
                  </a:lnTo>
                  <a:lnTo>
                    <a:pt x="12708619" y="906719"/>
                  </a:lnTo>
                  <a:lnTo>
                    <a:pt x="12731309" y="866811"/>
                  </a:lnTo>
                  <a:lnTo>
                    <a:pt x="12750927" y="825054"/>
                  </a:lnTo>
                  <a:lnTo>
                    <a:pt x="12767321" y="781601"/>
                  </a:lnTo>
                  <a:lnTo>
                    <a:pt x="12780339" y="736605"/>
                  </a:lnTo>
                  <a:lnTo>
                    <a:pt x="12789826" y="690220"/>
                  </a:lnTo>
                  <a:lnTo>
                    <a:pt x="12795630" y="642597"/>
                  </a:lnTo>
                  <a:lnTo>
                    <a:pt x="12797599" y="593890"/>
                  </a:lnTo>
                  <a:lnTo>
                    <a:pt x="12795630" y="545181"/>
                  </a:lnTo>
                  <a:lnTo>
                    <a:pt x="12789826" y="497556"/>
                  </a:lnTo>
                  <a:lnTo>
                    <a:pt x="12780339" y="451169"/>
                  </a:lnTo>
                  <a:lnTo>
                    <a:pt x="12767321" y="406172"/>
                  </a:lnTo>
                  <a:lnTo>
                    <a:pt x="12750927" y="362718"/>
                  </a:lnTo>
                  <a:lnTo>
                    <a:pt x="12731309" y="320960"/>
                  </a:lnTo>
                  <a:lnTo>
                    <a:pt x="12708619" y="281051"/>
                  </a:lnTo>
                  <a:lnTo>
                    <a:pt x="12683011" y="243143"/>
                  </a:lnTo>
                  <a:lnTo>
                    <a:pt x="12654637" y="207390"/>
                  </a:lnTo>
                  <a:lnTo>
                    <a:pt x="12623650" y="173943"/>
                  </a:lnTo>
                  <a:lnTo>
                    <a:pt x="12590204" y="142957"/>
                  </a:lnTo>
                  <a:lnTo>
                    <a:pt x="12554450" y="114584"/>
                  </a:lnTo>
                  <a:lnTo>
                    <a:pt x="12516542" y="88976"/>
                  </a:lnTo>
                  <a:lnTo>
                    <a:pt x="12476633" y="66287"/>
                  </a:lnTo>
                  <a:lnTo>
                    <a:pt x="12434875" y="46669"/>
                  </a:lnTo>
                  <a:lnTo>
                    <a:pt x="12391422" y="30276"/>
                  </a:lnTo>
                  <a:lnTo>
                    <a:pt x="12346426" y="17259"/>
                  </a:lnTo>
                  <a:lnTo>
                    <a:pt x="12300039" y="7772"/>
                  </a:lnTo>
                  <a:lnTo>
                    <a:pt x="12252416" y="1968"/>
                  </a:lnTo>
                  <a:lnTo>
                    <a:pt x="12203709" y="0"/>
                  </a:lnTo>
                  <a:close/>
                </a:path>
              </a:pathLst>
            </a:custGeom>
            <a:solidFill>
              <a:srgbClr val="E6E3E3"/>
            </a:solidFill>
          </p:spPr>
          <p:txBody>
            <a:bodyPr wrap="square" lIns="0" tIns="0" rIns="0" bIns="0" rtlCol="0"/>
            <a:lstStyle/>
            <a:p>
              <a:endParaRPr/>
            </a:p>
          </p:txBody>
        </p:sp>
        <p:pic>
          <p:nvPicPr>
            <p:cNvPr id="9" name="object 9"/>
            <p:cNvPicPr/>
            <p:nvPr/>
          </p:nvPicPr>
          <p:blipFill>
            <a:blip r:embed="rId4" cstate="print"/>
            <a:stretch>
              <a:fillRect/>
            </a:stretch>
          </p:blipFill>
          <p:spPr>
            <a:xfrm>
              <a:off x="13242772" y="4862450"/>
              <a:ext cx="938783" cy="938783"/>
            </a:xfrm>
            <a:prstGeom prst="rect">
              <a:avLst/>
            </a:prstGeom>
          </p:spPr>
        </p:pic>
        <p:pic>
          <p:nvPicPr>
            <p:cNvPr id="10" name="object 10"/>
            <p:cNvPicPr/>
            <p:nvPr/>
          </p:nvPicPr>
          <p:blipFill>
            <a:blip r:embed="rId5" cstate="print"/>
            <a:stretch>
              <a:fillRect/>
            </a:stretch>
          </p:blipFill>
          <p:spPr>
            <a:xfrm>
              <a:off x="803885" y="4737493"/>
              <a:ext cx="1191767" cy="1191755"/>
            </a:xfrm>
            <a:prstGeom prst="rect">
              <a:avLst/>
            </a:prstGeom>
          </p:spPr>
        </p:pic>
      </p:grpSp>
      <p:grpSp>
        <p:nvGrpSpPr>
          <p:cNvPr id="11" name="object 11"/>
          <p:cNvGrpSpPr/>
          <p:nvPr/>
        </p:nvGrpSpPr>
        <p:grpSpPr>
          <a:xfrm>
            <a:off x="1295400" y="3032381"/>
            <a:ext cx="6501762" cy="573299"/>
            <a:chOff x="803885" y="6118237"/>
            <a:chExt cx="13517244" cy="1191895"/>
          </a:xfrm>
        </p:grpSpPr>
        <p:sp>
          <p:nvSpPr>
            <p:cNvPr id="12" name="object 12"/>
            <p:cNvSpPr/>
            <p:nvPr/>
          </p:nvSpPr>
          <p:spPr>
            <a:xfrm>
              <a:off x="1523088" y="6119806"/>
              <a:ext cx="12797790" cy="1188085"/>
            </a:xfrm>
            <a:custGeom>
              <a:avLst/>
              <a:gdLst/>
              <a:ahLst/>
              <a:cxnLst/>
              <a:rect l="l" t="t" r="r" b="b"/>
              <a:pathLst>
                <a:path w="12797790" h="1188084">
                  <a:moveTo>
                    <a:pt x="12203709" y="0"/>
                  </a:moveTo>
                  <a:lnTo>
                    <a:pt x="0" y="0"/>
                  </a:lnTo>
                  <a:lnTo>
                    <a:pt x="0" y="1187767"/>
                  </a:lnTo>
                  <a:lnTo>
                    <a:pt x="12203709" y="1187767"/>
                  </a:lnTo>
                  <a:lnTo>
                    <a:pt x="12252416" y="1185798"/>
                  </a:lnTo>
                  <a:lnTo>
                    <a:pt x="12300039" y="1179994"/>
                  </a:lnTo>
                  <a:lnTo>
                    <a:pt x="12346426" y="1170507"/>
                  </a:lnTo>
                  <a:lnTo>
                    <a:pt x="12391422" y="1157491"/>
                  </a:lnTo>
                  <a:lnTo>
                    <a:pt x="12434875" y="1141097"/>
                  </a:lnTo>
                  <a:lnTo>
                    <a:pt x="12476633" y="1121480"/>
                  </a:lnTo>
                  <a:lnTo>
                    <a:pt x="12516542" y="1098791"/>
                  </a:lnTo>
                  <a:lnTo>
                    <a:pt x="12554450" y="1073183"/>
                  </a:lnTo>
                  <a:lnTo>
                    <a:pt x="12590204" y="1044810"/>
                  </a:lnTo>
                  <a:lnTo>
                    <a:pt x="12623650" y="1013825"/>
                  </a:lnTo>
                  <a:lnTo>
                    <a:pt x="12654637" y="980379"/>
                  </a:lnTo>
                  <a:lnTo>
                    <a:pt x="12683011" y="944626"/>
                  </a:lnTo>
                  <a:lnTo>
                    <a:pt x="12708619" y="906719"/>
                  </a:lnTo>
                  <a:lnTo>
                    <a:pt x="12731309" y="866811"/>
                  </a:lnTo>
                  <a:lnTo>
                    <a:pt x="12750927" y="825054"/>
                  </a:lnTo>
                  <a:lnTo>
                    <a:pt x="12767321" y="781601"/>
                  </a:lnTo>
                  <a:lnTo>
                    <a:pt x="12780339" y="736605"/>
                  </a:lnTo>
                  <a:lnTo>
                    <a:pt x="12789826" y="690220"/>
                  </a:lnTo>
                  <a:lnTo>
                    <a:pt x="12795630" y="642597"/>
                  </a:lnTo>
                  <a:lnTo>
                    <a:pt x="12797599" y="593890"/>
                  </a:lnTo>
                  <a:lnTo>
                    <a:pt x="12795630" y="545181"/>
                  </a:lnTo>
                  <a:lnTo>
                    <a:pt x="12789826" y="497556"/>
                  </a:lnTo>
                  <a:lnTo>
                    <a:pt x="12780339" y="451169"/>
                  </a:lnTo>
                  <a:lnTo>
                    <a:pt x="12767321" y="406172"/>
                  </a:lnTo>
                  <a:lnTo>
                    <a:pt x="12750927" y="362718"/>
                  </a:lnTo>
                  <a:lnTo>
                    <a:pt x="12731309" y="320960"/>
                  </a:lnTo>
                  <a:lnTo>
                    <a:pt x="12708619" y="281051"/>
                  </a:lnTo>
                  <a:lnTo>
                    <a:pt x="12683011" y="243143"/>
                  </a:lnTo>
                  <a:lnTo>
                    <a:pt x="12654637" y="207390"/>
                  </a:lnTo>
                  <a:lnTo>
                    <a:pt x="12623650" y="173943"/>
                  </a:lnTo>
                  <a:lnTo>
                    <a:pt x="12590204" y="142957"/>
                  </a:lnTo>
                  <a:lnTo>
                    <a:pt x="12554450" y="114584"/>
                  </a:lnTo>
                  <a:lnTo>
                    <a:pt x="12516542" y="88976"/>
                  </a:lnTo>
                  <a:lnTo>
                    <a:pt x="12476633" y="66287"/>
                  </a:lnTo>
                  <a:lnTo>
                    <a:pt x="12434875" y="46669"/>
                  </a:lnTo>
                  <a:lnTo>
                    <a:pt x="12391422" y="30276"/>
                  </a:lnTo>
                  <a:lnTo>
                    <a:pt x="12346426" y="17259"/>
                  </a:lnTo>
                  <a:lnTo>
                    <a:pt x="12300039" y="7772"/>
                  </a:lnTo>
                  <a:lnTo>
                    <a:pt x="12252416" y="1968"/>
                  </a:lnTo>
                  <a:lnTo>
                    <a:pt x="12203709" y="0"/>
                  </a:lnTo>
                  <a:close/>
                </a:path>
              </a:pathLst>
            </a:custGeom>
            <a:solidFill>
              <a:srgbClr val="E6E3E3"/>
            </a:solidFill>
          </p:spPr>
          <p:txBody>
            <a:bodyPr wrap="square" lIns="0" tIns="0" rIns="0" bIns="0" rtlCol="0"/>
            <a:lstStyle/>
            <a:p>
              <a:endParaRPr/>
            </a:p>
          </p:txBody>
        </p:sp>
        <p:pic>
          <p:nvPicPr>
            <p:cNvPr id="13" name="object 13"/>
            <p:cNvPicPr/>
            <p:nvPr/>
          </p:nvPicPr>
          <p:blipFill>
            <a:blip r:embed="rId6" cstate="print"/>
            <a:stretch>
              <a:fillRect/>
            </a:stretch>
          </p:blipFill>
          <p:spPr>
            <a:xfrm>
              <a:off x="13242772" y="6243194"/>
              <a:ext cx="938783" cy="938783"/>
            </a:xfrm>
            <a:prstGeom prst="rect">
              <a:avLst/>
            </a:prstGeom>
          </p:spPr>
        </p:pic>
        <p:pic>
          <p:nvPicPr>
            <p:cNvPr id="14" name="object 14"/>
            <p:cNvPicPr/>
            <p:nvPr/>
          </p:nvPicPr>
          <p:blipFill>
            <a:blip r:embed="rId7" cstate="print"/>
            <a:stretch>
              <a:fillRect/>
            </a:stretch>
          </p:blipFill>
          <p:spPr>
            <a:xfrm>
              <a:off x="803885" y="6118237"/>
              <a:ext cx="1191767" cy="1191755"/>
            </a:xfrm>
            <a:prstGeom prst="rect">
              <a:avLst/>
            </a:prstGeom>
          </p:spPr>
        </p:pic>
      </p:grpSp>
      <p:grpSp>
        <p:nvGrpSpPr>
          <p:cNvPr id="15" name="object 15"/>
          <p:cNvGrpSpPr/>
          <p:nvPr/>
        </p:nvGrpSpPr>
        <p:grpSpPr>
          <a:xfrm>
            <a:off x="1295400" y="3696517"/>
            <a:ext cx="6501762" cy="573299"/>
            <a:chOff x="803885" y="7498981"/>
            <a:chExt cx="13517244" cy="1191895"/>
          </a:xfrm>
        </p:grpSpPr>
        <p:sp>
          <p:nvSpPr>
            <p:cNvPr id="16" name="object 16"/>
            <p:cNvSpPr/>
            <p:nvPr/>
          </p:nvSpPr>
          <p:spPr>
            <a:xfrm>
              <a:off x="1523088" y="7500316"/>
              <a:ext cx="12797790" cy="1188085"/>
            </a:xfrm>
            <a:custGeom>
              <a:avLst/>
              <a:gdLst/>
              <a:ahLst/>
              <a:cxnLst/>
              <a:rect l="l" t="t" r="r" b="b"/>
              <a:pathLst>
                <a:path w="12797790" h="1188084">
                  <a:moveTo>
                    <a:pt x="12203709" y="0"/>
                  </a:moveTo>
                  <a:lnTo>
                    <a:pt x="0" y="0"/>
                  </a:lnTo>
                  <a:lnTo>
                    <a:pt x="0" y="1187767"/>
                  </a:lnTo>
                  <a:lnTo>
                    <a:pt x="12203709" y="1187767"/>
                  </a:lnTo>
                  <a:lnTo>
                    <a:pt x="12252416" y="1185798"/>
                  </a:lnTo>
                  <a:lnTo>
                    <a:pt x="12300039" y="1179994"/>
                  </a:lnTo>
                  <a:lnTo>
                    <a:pt x="12346426" y="1170507"/>
                  </a:lnTo>
                  <a:lnTo>
                    <a:pt x="12391422" y="1157491"/>
                  </a:lnTo>
                  <a:lnTo>
                    <a:pt x="12434875" y="1141097"/>
                  </a:lnTo>
                  <a:lnTo>
                    <a:pt x="12476633" y="1121480"/>
                  </a:lnTo>
                  <a:lnTo>
                    <a:pt x="12516542" y="1098791"/>
                  </a:lnTo>
                  <a:lnTo>
                    <a:pt x="12554450" y="1073183"/>
                  </a:lnTo>
                  <a:lnTo>
                    <a:pt x="12590204" y="1044810"/>
                  </a:lnTo>
                  <a:lnTo>
                    <a:pt x="12623650" y="1013825"/>
                  </a:lnTo>
                  <a:lnTo>
                    <a:pt x="12654637" y="980379"/>
                  </a:lnTo>
                  <a:lnTo>
                    <a:pt x="12683011" y="944626"/>
                  </a:lnTo>
                  <a:lnTo>
                    <a:pt x="12708619" y="906719"/>
                  </a:lnTo>
                  <a:lnTo>
                    <a:pt x="12731309" y="866811"/>
                  </a:lnTo>
                  <a:lnTo>
                    <a:pt x="12750927" y="825054"/>
                  </a:lnTo>
                  <a:lnTo>
                    <a:pt x="12767321" y="781601"/>
                  </a:lnTo>
                  <a:lnTo>
                    <a:pt x="12780339" y="736605"/>
                  </a:lnTo>
                  <a:lnTo>
                    <a:pt x="12789826" y="690220"/>
                  </a:lnTo>
                  <a:lnTo>
                    <a:pt x="12795630" y="642597"/>
                  </a:lnTo>
                  <a:lnTo>
                    <a:pt x="12797599" y="593890"/>
                  </a:lnTo>
                  <a:lnTo>
                    <a:pt x="12795630" y="545181"/>
                  </a:lnTo>
                  <a:lnTo>
                    <a:pt x="12789826" y="497556"/>
                  </a:lnTo>
                  <a:lnTo>
                    <a:pt x="12780339" y="451169"/>
                  </a:lnTo>
                  <a:lnTo>
                    <a:pt x="12767321" y="406172"/>
                  </a:lnTo>
                  <a:lnTo>
                    <a:pt x="12750927" y="362718"/>
                  </a:lnTo>
                  <a:lnTo>
                    <a:pt x="12731309" y="320960"/>
                  </a:lnTo>
                  <a:lnTo>
                    <a:pt x="12708619" y="281051"/>
                  </a:lnTo>
                  <a:lnTo>
                    <a:pt x="12683011" y="243143"/>
                  </a:lnTo>
                  <a:lnTo>
                    <a:pt x="12654637" y="207390"/>
                  </a:lnTo>
                  <a:lnTo>
                    <a:pt x="12623650" y="173943"/>
                  </a:lnTo>
                  <a:lnTo>
                    <a:pt x="12590204" y="142957"/>
                  </a:lnTo>
                  <a:lnTo>
                    <a:pt x="12554450" y="114584"/>
                  </a:lnTo>
                  <a:lnTo>
                    <a:pt x="12516542" y="88976"/>
                  </a:lnTo>
                  <a:lnTo>
                    <a:pt x="12476633" y="66287"/>
                  </a:lnTo>
                  <a:lnTo>
                    <a:pt x="12434875" y="46669"/>
                  </a:lnTo>
                  <a:lnTo>
                    <a:pt x="12391422" y="30276"/>
                  </a:lnTo>
                  <a:lnTo>
                    <a:pt x="12346426" y="17259"/>
                  </a:lnTo>
                  <a:lnTo>
                    <a:pt x="12300039" y="7772"/>
                  </a:lnTo>
                  <a:lnTo>
                    <a:pt x="12252416" y="1968"/>
                  </a:lnTo>
                  <a:lnTo>
                    <a:pt x="12203709" y="0"/>
                  </a:lnTo>
                  <a:close/>
                </a:path>
              </a:pathLst>
            </a:custGeom>
            <a:solidFill>
              <a:srgbClr val="E6E3E3"/>
            </a:solidFill>
          </p:spPr>
          <p:txBody>
            <a:bodyPr wrap="square" lIns="0" tIns="0" rIns="0" bIns="0" rtlCol="0"/>
            <a:lstStyle/>
            <a:p>
              <a:endParaRPr/>
            </a:p>
          </p:txBody>
        </p:sp>
        <p:pic>
          <p:nvPicPr>
            <p:cNvPr id="17" name="object 17"/>
            <p:cNvPicPr/>
            <p:nvPr/>
          </p:nvPicPr>
          <p:blipFill>
            <a:blip r:embed="rId8" cstate="print"/>
            <a:stretch>
              <a:fillRect/>
            </a:stretch>
          </p:blipFill>
          <p:spPr>
            <a:xfrm>
              <a:off x="13242772" y="7623938"/>
              <a:ext cx="938783" cy="938783"/>
            </a:xfrm>
            <a:prstGeom prst="rect">
              <a:avLst/>
            </a:prstGeom>
          </p:spPr>
        </p:pic>
        <p:pic>
          <p:nvPicPr>
            <p:cNvPr id="18" name="object 18"/>
            <p:cNvPicPr/>
            <p:nvPr/>
          </p:nvPicPr>
          <p:blipFill>
            <a:blip r:embed="rId9" cstate="print"/>
            <a:stretch>
              <a:fillRect/>
            </a:stretch>
          </p:blipFill>
          <p:spPr>
            <a:xfrm>
              <a:off x="803885" y="7498981"/>
              <a:ext cx="1191767" cy="1191755"/>
            </a:xfrm>
            <a:prstGeom prst="rect">
              <a:avLst/>
            </a:prstGeom>
          </p:spPr>
        </p:pic>
      </p:grpSp>
      <p:grpSp>
        <p:nvGrpSpPr>
          <p:cNvPr id="19" name="object 19"/>
          <p:cNvGrpSpPr/>
          <p:nvPr/>
        </p:nvGrpSpPr>
        <p:grpSpPr>
          <a:xfrm>
            <a:off x="1295158" y="4354309"/>
            <a:ext cx="6501762" cy="573299"/>
            <a:chOff x="803885" y="8879726"/>
            <a:chExt cx="13517244" cy="1191895"/>
          </a:xfrm>
        </p:grpSpPr>
        <p:sp>
          <p:nvSpPr>
            <p:cNvPr id="20" name="object 20"/>
            <p:cNvSpPr/>
            <p:nvPr/>
          </p:nvSpPr>
          <p:spPr>
            <a:xfrm>
              <a:off x="1523088" y="8880826"/>
              <a:ext cx="12797790" cy="1188085"/>
            </a:xfrm>
            <a:custGeom>
              <a:avLst/>
              <a:gdLst/>
              <a:ahLst/>
              <a:cxnLst/>
              <a:rect l="l" t="t" r="r" b="b"/>
              <a:pathLst>
                <a:path w="12797790" h="1188084">
                  <a:moveTo>
                    <a:pt x="12203709" y="0"/>
                  </a:moveTo>
                  <a:lnTo>
                    <a:pt x="0" y="0"/>
                  </a:lnTo>
                  <a:lnTo>
                    <a:pt x="0" y="1187767"/>
                  </a:lnTo>
                  <a:lnTo>
                    <a:pt x="12203709" y="1187767"/>
                  </a:lnTo>
                  <a:lnTo>
                    <a:pt x="12252416" y="1185798"/>
                  </a:lnTo>
                  <a:lnTo>
                    <a:pt x="12300039" y="1179994"/>
                  </a:lnTo>
                  <a:lnTo>
                    <a:pt x="12346426" y="1170507"/>
                  </a:lnTo>
                  <a:lnTo>
                    <a:pt x="12391422" y="1157491"/>
                  </a:lnTo>
                  <a:lnTo>
                    <a:pt x="12434875" y="1141097"/>
                  </a:lnTo>
                  <a:lnTo>
                    <a:pt x="12476633" y="1121480"/>
                  </a:lnTo>
                  <a:lnTo>
                    <a:pt x="12516542" y="1098791"/>
                  </a:lnTo>
                  <a:lnTo>
                    <a:pt x="12554450" y="1073183"/>
                  </a:lnTo>
                  <a:lnTo>
                    <a:pt x="12590204" y="1044810"/>
                  </a:lnTo>
                  <a:lnTo>
                    <a:pt x="12623650" y="1013825"/>
                  </a:lnTo>
                  <a:lnTo>
                    <a:pt x="12654637" y="980379"/>
                  </a:lnTo>
                  <a:lnTo>
                    <a:pt x="12683011" y="944626"/>
                  </a:lnTo>
                  <a:lnTo>
                    <a:pt x="12708619" y="906719"/>
                  </a:lnTo>
                  <a:lnTo>
                    <a:pt x="12731309" y="866811"/>
                  </a:lnTo>
                  <a:lnTo>
                    <a:pt x="12750927" y="825054"/>
                  </a:lnTo>
                  <a:lnTo>
                    <a:pt x="12767321" y="781601"/>
                  </a:lnTo>
                  <a:lnTo>
                    <a:pt x="12780339" y="736605"/>
                  </a:lnTo>
                  <a:lnTo>
                    <a:pt x="12789826" y="690220"/>
                  </a:lnTo>
                  <a:lnTo>
                    <a:pt x="12795630" y="642597"/>
                  </a:lnTo>
                  <a:lnTo>
                    <a:pt x="12797599" y="593890"/>
                  </a:lnTo>
                  <a:lnTo>
                    <a:pt x="12795630" y="545181"/>
                  </a:lnTo>
                  <a:lnTo>
                    <a:pt x="12789826" y="497556"/>
                  </a:lnTo>
                  <a:lnTo>
                    <a:pt x="12780339" y="451169"/>
                  </a:lnTo>
                  <a:lnTo>
                    <a:pt x="12767321" y="406172"/>
                  </a:lnTo>
                  <a:lnTo>
                    <a:pt x="12750927" y="362718"/>
                  </a:lnTo>
                  <a:lnTo>
                    <a:pt x="12731309" y="320960"/>
                  </a:lnTo>
                  <a:lnTo>
                    <a:pt x="12708619" y="281051"/>
                  </a:lnTo>
                  <a:lnTo>
                    <a:pt x="12683011" y="243143"/>
                  </a:lnTo>
                  <a:lnTo>
                    <a:pt x="12654637" y="207390"/>
                  </a:lnTo>
                  <a:lnTo>
                    <a:pt x="12623650" y="173943"/>
                  </a:lnTo>
                  <a:lnTo>
                    <a:pt x="12590204" y="142957"/>
                  </a:lnTo>
                  <a:lnTo>
                    <a:pt x="12554450" y="114584"/>
                  </a:lnTo>
                  <a:lnTo>
                    <a:pt x="12516542" y="88976"/>
                  </a:lnTo>
                  <a:lnTo>
                    <a:pt x="12476633" y="66287"/>
                  </a:lnTo>
                  <a:lnTo>
                    <a:pt x="12434875" y="46669"/>
                  </a:lnTo>
                  <a:lnTo>
                    <a:pt x="12391422" y="30276"/>
                  </a:lnTo>
                  <a:lnTo>
                    <a:pt x="12346426" y="17259"/>
                  </a:lnTo>
                  <a:lnTo>
                    <a:pt x="12300039" y="7772"/>
                  </a:lnTo>
                  <a:lnTo>
                    <a:pt x="12252416" y="1968"/>
                  </a:lnTo>
                  <a:lnTo>
                    <a:pt x="12203709" y="0"/>
                  </a:lnTo>
                  <a:close/>
                </a:path>
              </a:pathLst>
            </a:custGeom>
            <a:solidFill>
              <a:srgbClr val="E6E3E3"/>
            </a:solidFill>
          </p:spPr>
          <p:txBody>
            <a:bodyPr wrap="square" lIns="0" tIns="0" rIns="0" bIns="0" rtlCol="0"/>
            <a:lstStyle/>
            <a:p>
              <a:endParaRPr/>
            </a:p>
          </p:txBody>
        </p:sp>
        <p:pic>
          <p:nvPicPr>
            <p:cNvPr id="21" name="object 21"/>
            <p:cNvPicPr/>
            <p:nvPr/>
          </p:nvPicPr>
          <p:blipFill>
            <a:blip r:embed="rId10" cstate="print"/>
            <a:stretch>
              <a:fillRect/>
            </a:stretch>
          </p:blipFill>
          <p:spPr>
            <a:xfrm>
              <a:off x="13242772" y="9004682"/>
              <a:ext cx="938783" cy="938783"/>
            </a:xfrm>
            <a:prstGeom prst="rect">
              <a:avLst/>
            </a:prstGeom>
          </p:spPr>
        </p:pic>
        <p:pic>
          <p:nvPicPr>
            <p:cNvPr id="22" name="object 22"/>
            <p:cNvPicPr/>
            <p:nvPr/>
          </p:nvPicPr>
          <p:blipFill>
            <a:blip r:embed="rId11" cstate="print"/>
            <a:stretch>
              <a:fillRect/>
            </a:stretch>
          </p:blipFill>
          <p:spPr>
            <a:xfrm>
              <a:off x="803885" y="8879726"/>
              <a:ext cx="1191767" cy="1191755"/>
            </a:xfrm>
            <a:prstGeom prst="rect">
              <a:avLst/>
            </a:prstGeom>
          </p:spPr>
        </p:pic>
      </p:grpSp>
      <p:sp>
        <p:nvSpPr>
          <p:cNvPr id="23" name="object 23"/>
          <p:cNvSpPr txBox="1">
            <a:spLocks noGrp="1"/>
          </p:cNvSpPr>
          <p:nvPr>
            <p:ph type="title"/>
          </p:nvPr>
        </p:nvSpPr>
        <p:spPr>
          <a:xfrm>
            <a:off x="381000" y="321222"/>
            <a:ext cx="7543800" cy="620699"/>
          </a:xfrm>
          <a:prstGeom prst="rect">
            <a:avLst/>
          </a:prstGeom>
        </p:spPr>
        <p:txBody>
          <a:bodyPr vert="horz" wrap="square" lIns="0" tIns="7636" rIns="0" bIns="0" rtlCol="0">
            <a:spAutoFit/>
          </a:bodyPr>
          <a:lstStyle/>
          <a:p>
            <a:pPr marL="6109" marR="2444">
              <a:lnSpc>
                <a:spcPct val="100600"/>
              </a:lnSpc>
              <a:spcBef>
                <a:spcPts val="43"/>
              </a:spcBef>
            </a:pPr>
            <a:r>
              <a:rPr lang="en-GB" sz="1972" spc="103" dirty="0">
                <a:latin typeface="Carnas-Medium" panose="02000603000000020004" pitchFamily="50" charset="0"/>
              </a:rPr>
              <a:t>PESTEL analysis of the </a:t>
            </a:r>
            <a:r>
              <a:rPr lang="lt-LT" sz="1972" spc="103" dirty="0" err="1">
                <a:latin typeface="Carnas-Medium" panose="02000603000000020004" pitchFamily="50" charset="0"/>
              </a:rPr>
              <a:t>operating</a:t>
            </a:r>
            <a:r>
              <a:rPr lang="lt-LT" sz="1972" spc="103" dirty="0">
                <a:latin typeface="Carnas-Medium" panose="02000603000000020004" pitchFamily="50" charset="0"/>
              </a:rPr>
              <a:t> </a:t>
            </a:r>
            <a:r>
              <a:rPr lang="lt-LT" sz="1972" spc="103" dirty="0" err="1">
                <a:latin typeface="Carnas-Medium" panose="02000603000000020004" pitchFamily="50" charset="0"/>
              </a:rPr>
              <a:t>environment</a:t>
            </a:r>
            <a:r>
              <a:rPr lang="lt-LT" sz="1972" spc="103" dirty="0">
                <a:latin typeface="Carnas-Medium" panose="02000603000000020004" pitchFamily="50" charset="0"/>
              </a:rPr>
              <a:t> </a:t>
            </a:r>
            <a:r>
              <a:rPr lang="en-GB" sz="1972" spc="103" dirty="0">
                <a:latin typeface="Carnas-Medium" panose="02000603000000020004" pitchFamily="50" charset="0"/>
              </a:rPr>
              <a:t>factors</a:t>
            </a:r>
          </a:p>
        </p:txBody>
      </p:sp>
      <p:grpSp>
        <p:nvGrpSpPr>
          <p:cNvPr id="24" name="object 24"/>
          <p:cNvGrpSpPr/>
          <p:nvPr/>
        </p:nvGrpSpPr>
        <p:grpSpPr>
          <a:xfrm>
            <a:off x="1295279" y="1060283"/>
            <a:ext cx="6501762" cy="573299"/>
            <a:chOff x="803885" y="1976005"/>
            <a:chExt cx="13517244" cy="1191895"/>
          </a:xfrm>
        </p:grpSpPr>
        <p:sp>
          <p:nvSpPr>
            <p:cNvPr id="25" name="object 25"/>
            <p:cNvSpPr/>
            <p:nvPr/>
          </p:nvSpPr>
          <p:spPr>
            <a:xfrm>
              <a:off x="1523088" y="1978275"/>
              <a:ext cx="12797790" cy="1188085"/>
            </a:xfrm>
            <a:custGeom>
              <a:avLst/>
              <a:gdLst/>
              <a:ahLst/>
              <a:cxnLst/>
              <a:rect l="l" t="t" r="r" b="b"/>
              <a:pathLst>
                <a:path w="12797790" h="1188085">
                  <a:moveTo>
                    <a:pt x="12203709" y="0"/>
                  </a:moveTo>
                  <a:lnTo>
                    <a:pt x="0" y="0"/>
                  </a:lnTo>
                  <a:lnTo>
                    <a:pt x="0" y="1187767"/>
                  </a:lnTo>
                  <a:lnTo>
                    <a:pt x="12203709" y="1187767"/>
                  </a:lnTo>
                  <a:lnTo>
                    <a:pt x="12252416" y="1185798"/>
                  </a:lnTo>
                  <a:lnTo>
                    <a:pt x="12300039" y="1179994"/>
                  </a:lnTo>
                  <a:lnTo>
                    <a:pt x="12346426" y="1170507"/>
                  </a:lnTo>
                  <a:lnTo>
                    <a:pt x="12391422" y="1157491"/>
                  </a:lnTo>
                  <a:lnTo>
                    <a:pt x="12434875" y="1141097"/>
                  </a:lnTo>
                  <a:lnTo>
                    <a:pt x="12476633" y="1121480"/>
                  </a:lnTo>
                  <a:lnTo>
                    <a:pt x="12516542" y="1098791"/>
                  </a:lnTo>
                  <a:lnTo>
                    <a:pt x="12554450" y="1073183"/>
                  </a:lnTo>
                  <a:lnTo>
                    <a:pt x="12590204" y="1044810"/>
                  </a:lnTo>
                  <a:lnTo>
                    <a:pt x="12623650" y="1013825"/>
                  </a:lnTo>
                  <a:lnTo>
                    <a:pt x="12654637" y="980379"/>
                  </a:lnTo>
                  <a:lnTo>
                    <a:pt x="12683011" y="944626"/>
                  </a:lnTo>
                  <a:lnTo>
                    <a:pt x="12708619" y="906719"/>
                  </a:lnTo>
                  <a:lnTo>
                    <a:pt x="12731309" y="866811"/>
                  </a:lnTo>
                  <a:lnTo>
                    <a:pt x="12750927" y="825054"/>
                  </a:lnTo>
                  <a:lnTo>
                    <a:pt x="12767321" y="781601"/>
                  </a:lnTo>
                  <a:lnTo>
                    <a:pt x="12780339" y="736605"/>
                  </a:lnTo>
                  <a:lnTo>
                    <a:pt x="12789826" y="690220"/>
                  </a:lnTo>
                  <a:lnTo>
                    <a:pt x="12795630" y="642597"/>
                  </a:lnTo>
                  <a:lnTo>
                    <a:pt x="12797599" y="593890"/>
                  </a:lnTo>
                  <a:lnTo>
                    <a:pt x="12795630" y="545181"/>
                  </a:lnTo>
                  <a:lnTo>
                    <a:pt x="12789826" y="497556"/>
                  </a:lnTo>
                  <a:lnTo>
                    <a:pt x="12780339" y="451169"/>
                  </a:lnTo>
                  <a:lnTo>
                    <a:pt x="12767321" y="406172"/>
                  </a:lnTo>
                  <a:lnTo>
                    <a:pt x="12750927" y="362718"/>
                  </a:lnTo>
                  <a:lnTo>
                    <a:pt x="12731309" y="320960"/>
                  </a:lnTo>
                  <a:lnTo>
                    <a:pt x="12708619" y="281051"/>
                  </a:lnTo>
                  <a:lnTo>
                    <a:pt x="12683011" y="243143"/>
                  </a:lnTo>
                  <a:lnTo>
                    <a:pt x="12654637" y="207390"/>
                  </a:lnTo>
                  <a:lnTo>
                    <a:pt x="12623650" y="173943"/>
                  </a:lnTo>
                  <a:lnTo>
                    <a:pt x="12590204" y="142957"/>
                  </a:lnTo>
                  <a:lnTo>
                    <a:pt x="12554450" y="114584"/>
                  </a:lnTo>
                  <a:lnTo>
                    <a:pt x="12516542" y="88976"/>
                  </a:lnTo>
                  <a:lnTo>
                    <a:pt x="12476633" y="66287"/>
                  </a:lnTo>
                  <a:lnTo>
                    <a:pt x="12434875" y="46669"/>
                  </a:lnTo>
                  <a:lnTo>
                    <a:pt x="12391422" y="30276"/>
                  </a:lnTo>
                  <a:lnTo>
                    <a:pt x="12346426" y="17259"/>
                  </a:lnTo>
                  <a:lnTo>
                    <a:pt x="12300039" y="7772"/>
                  </a:lnTo>
                  <a:lnTo>
                    <a:pt x="12252416" y="1968"/>
                  </a:lnTo>
                  <a:lnTo>
                    <a:pt x="12203709" y="0"/>
                  </a:lnTo>
                  <a:close/>
                </a:path>
              </a:pathLst>
            </a:custGeom>
            <a:solidFill>
              <a:srgbClr val="E6E3E3"/>
            </a:solidFill>
          </p:spPr>
          <p:txBody>
            <a:bodyPr wrap="square" lIns="0" tIns="0" rIns="0" bIns="0" rtlCol="0"/>
            <a:lstStyle/>
            <a:p>
              <a:endParaRPr sz="2400"/>
            </a:p>
          </p:txBody>
        </p:sp>
        <p:pic>
          <p:nvPicPr>
            <p:cNvPr id="26" name="object 26"/>
            <p:cNvPicPr/>
            <p:nvPr/>
          </p:nvPicPr>
          <p:blipFill>
            <a:blip r:embed="rId12" cstate="print"/>
            <a:stretch>
              <a:fillRect/>
            </a:stretch>
          </p:blipFill>
          <p:spPr>
            <a:xfrm>
              <a:off x="803885" y="1976005"/>
              <a:ext cx="1191767" cy="1191755"/>
            </a:xfrm>
            <a:prstGeom prst="rect">
              <a:avLst/>
            </a:prstGeom>
          </p:spPr>
        </p:pic>
        <p:pic>
          <p:nvPicPr>
            <p:cNvPr id="27" name="object 27"/>
            <p:cNvPicPr/>
            <p:nvPr/>
          </p:nvPicPr>
          <p:blipFill>
            <a:blip r:embed="rId13" cstate="print"/>
            <a:stretch>
              <a:fillRect/>
            </a:stretch>
          </p:blipFill>
          <p:spPr>
            <a:xfrm>
              <a:off x="13242772" y="2104010"/>
              <a:ext cx="938783" cy="938783"/>
            </a:xfrm>
            <a:prstGeom prst="rect">
              <a:avLst/>
            </a:prstGeom>
          </p:spPr>
        </p:pic>
      </p:grpSp>
      <p:sp>
        <p:nvSpPr>
          <p:cNvPr id="28" name="object 28"/>
          <p:cNvSpPr txBox="1"/>
          <p:nvPr/>
        </p:nvSpPr>
        <p:spPr>
          <a:xfrm>
            <a:off x="1902095" y="1107542"/>
            <a:ext cx="1210127" cy="478714"/>
          </a:xfrm>
          <a:prstGeom prst="rect">
            <a:avLst/>
          </a:prstGeom>
        </p:spPr>
        <p:txBody>
          <a:bodyPr vert="horz" wrap="square" lIns="0" tIns="51618" rIns="0" bIns="0" rtlCol="0">
            <a:spAutoFit/>
          </a:bodyPr>
          <a:lstStyle/>
          <a:p>
            <a:pPr marL="6109">
              <a:spcBef>
                <a:spcPts val="406"/>
              </a:spcBef>
            </a:pPr>
            <a:r>
              <a:rPr sz="722" b="1" spc="24" dirty="0">
                <a:solidFill>
                  <a:srgbClr val="221F1F"/>
                </a:solidFill>
                <a:latin typeface="Carnas medium"/>
                <a:cs typeface="Calibri"/>
              </a:rPr>
              <a:t>Politi</a:t>
            </a:r>
            <a:r>
              <a:rPr lang="en-US" sz="722" b="1" spc="24" dirty="0">
                <a:solidFill>
                  <a:srgbClr val="221F1F"/>
                </a:solidFill>
                <a:latin typeface="Carnas medium"/>
                <a:cs typeface="Calibri"/>
              </a:rPr>
              <a:t>cal</a:t>
            </a:r>
            <a:endParaRPr sz="722" b="1" dirty="0">
              <a:latin typeface="Carnas medium"/>
              <a:cs typeface="Calibri"/>
            </a:endParaRPr>
          </a:p>
          <a:p>
            <a:pPr marL="6109" marR="2444">
              <a:spcBef>
                <a:spcPts val="262"/>
              </a:spcBef>
            </a:pPr>
            <a:r>
              <a:rPr lang="en-US" sz="600" dirty="0">
                <a:solidFill>
                  <a:srgbClr val="221F1F"/>
                </a:solidFill>
                <a:latin typeface="Carnas medium"/>
                <a:cs typeface="Calibri"/>
              </a:rPr>
              <a:t>Changes in water management policy/priorities due to political developments</a:t>
            </a:r>
            <a:endParaRPr sz="600" dirty="0">
              <a:latin typeface="Carnas medium"/>
              <a:cs typeface="Calibri"/>
            </a:endParaRPr>
          </a:p>
        </p:txBody>
      </p:sp>
      <p:sp>
        <p:nvSpPr>
          <p:cNvPr id="29" name="object 29"/>
          <p:cNvSpPr txBox="1"/>
          <p:nvPr/>
        </p:nvSpPr>
        <p:spPr>
          <a:xfrm>
            <a:off x="4396898" y="1155972"/>
            <a:ext cx="2729393" cy="382576"/>
          </a:xfrm>
          <a:prstGeom prst="rect">
            <a:avLst/>
          </a:prstGeom>
        </p:spPr>
        <p:txBody>
          <a:bodyPr vert="horz" wrap="square" lIns="0" tIns="53756" rIns="0" bIns="0" rtlCol="0">
            <a:spAutoFit/>
          </a:bodyPr>
          <a:lstStyle/>
          <a:p>
            <a:pPr marL="6109">
              <a:spcBef>
                <a:spcPts val="378"/>
              </a:spcBef>
            </a:pPr>
            <a:r>
              <a:rPr lang="en-GB" sz="600" dirty="0">
                <a:solidFill>
                  <a:srgbClr val="221F1F"/>
                </a:solidFill>
                <a:latin typeface="Carnas medium"/>
                <a:cs typeface="Calibri"/>
              </a:rPr>
              <a:t>Proactive and quick response to changes.</a:t>
            </a:r>
          </a:p>
          <a:p>
            <a:pPr marL="6109">
              <a:spcBef>
                <a:spcPts val="378"/>
              </a:spcBef>
            </a:pPr>
            <a:r>
              <a:rPr lang="en-GB" sz="600" dirty="0">
                <a:solidFill>
                  <a:srgbClr val="221F1F"/>
                </a:solidFill>
                <a:latin typeface="Carnas medium"/>
                <a:cs typeface="Calibri"/>
              </a:rPr>
              <a:t>Participate in legislative processes through comments/proposals, independently and with supportive partners and associations</a:t>
            </a:r>
            <a:r>
              <a:rPr lang="lt-LT" sz="600" dirty="0">
                <a:solidFill>
                  <a:srgbClr val="221F1F"/>
                </a:solidFill>
                <a:latin typeface="Carnas medium"/>
                <a:cs typeface="Calibri"/>
              </a:rPr>
              <a:t>.</a:t>
            </a:r>
            <a:endParaRPr lang="en-GB" sz="600" dirty="0">
              <a:latin typeface="Carnas medium"/>
              <a:cs typeface="Calibri"/>
            </a:endParaRPr>
          </a:p>
        </p:txBody>
      </p:sp>
      <p:sp>
        <p:nvSpPr>
          <p:cNvPr id="30" name="object 30"/>
          <p:cNvSpPr txBox="1"/>
          <p:nvPr/>
        </p:nvSpPr>
        <p:spPr>
          <a:xfrm>
            <a:off x="1916272" y="1794458"/>
            <a:ext cx="1251666" cy="478714"/>
          </a:xfrm>
          <a:prstGeom prst="rect">
            <a:avLst/>
          </a:prstGeom>
        </p:spPr>
        <p:txBody>
          <a:bodyPr vert="horz" wrap="square" lIns="0" tIns="51618" rIns="0" bIns="0" rtlCol="0">
            <a:spAutoFit/>
          </a:bodyPr>
          <a:lstStyle/>
          <a:p>
            <a:pPr marL="6109">
              <a:spcBef>
                <a:spcPts val="406"/>
              </a:spcBef>
            </a:pPr>
            <a:r>
              <a:rPr lang="en-GB" sz="722" b="1" spc="24" dirty="0">
                <a:solidFill>
                  <a:srgbClr val="221F1F"/>
                </a:solidFill>
                <a:latin typeface="Carnas medium"/>
                <a:cs typeface="Calibri"/>
              </a:rPr>
              <a:t>Economic and financial</a:t>
            </a:r>
          </a:p>
          <a:p>
            <a:pPr marL="6109" marR="57424">
              <a:spcBef>
                <a:spcPts val="262"/>
              </a:spcBef>
            </a:pPr>
            <a:r>
              <a:rPr lang="en-GB" sz="600" spc="24" dirty="0">
                <a:solidFill>
                  <a:srgbClr val="221F1F"/>
                </a:solidFill>
                <a:latin typeface="Carnas medium"/>
                <a:cs typeface="Calibri"/>
              </a:rPr>
              <a:t>Increase in the price of resources, electricity and gas purchase prices</a:t>
            </a:r>
          </a:p>
        </p:txBody>
      </p:sp>
      <p:sp>
        <p:nvSpPr>
          <p:cNvPr id="32" name="object 32"/>
          <p:cNvSpPr txBox="1"/>
          <p:nvPr/>
        </p:nvSpPr>
        <p:spPr>
          <a:xfrm>
            <a:off x="1902095" y="2333986"/>
            <a:ext cx="1574752" cy="571047"/>
          </a:xfrm>
          <a:prstGeom prst="rect">
            <a:avLst/>
          </a:prstGeom>
        </p:spPr>
        <p:txBody>
          <a:bodyPr vert="horz" wrap="square" lIns="0" tIns="51618" rIns="0" bIns="0" rtlCol="0">
            <a:spAutoFit/>
          </a:bodyPr>
          <a:lstStyle/>
          <a:p>
            <a:pPr marL="6109">
              <a:spcBef>
                <a:spcPts val="406"/>
              </a:spcBef>
            </a:pPr>
            <a:r>
              <a:rPr sz="722" b="1" spc="24" dirty="0">
                <a:solidFill>
                  <a:srgbClr val="221F1F"/>
                </a:solidFill>
                <a:latin typeface="Carnas medium"/>
                <a:cs typeface="Calibri"/>
              </a:rPr>
              <a:t>Soci</a:t>
            </a:r>
            <a:r>
              <a:rPr lang="en-US" sz="722" b="1" spc="24" dirty="0">
                <a:solidFill>
                  <a:srgbClr val="221F1F"/>
                </a:solidFill>
                <a:latin typeface="Carnas medium"/>
                <a:cs typeface="Calibri"/>
              </a:rPr>
              <a:t>o-cultural</a:t>
            </a:r>
            <a:endParaRPr sz="722" b="1" spc="24" dirty="0">
              <a:solidFill>
                <a:srgbClr val="221F1F"/>
              </a:solidFill>
              <a:latin typeface="Carnas medium"/>
              <a:cs typeface="Calibri"/>
            </a:endParaRPr>
          </a:p>
          <a:p>
            <a:pPr marL="6109" marR="2444">
              <a:spcBef>
                <a:spcPts val="262"/>
              </a:spcBef>
            </a:pPr>
            <a:r>
              <a:rPr lang="en-US" sz="600" spc="24" dirty="0">
                <a:solidFill>
                  <a:srgbClr val="221F1F"/>
                </a:solidFill>
                <a:latin typeface="Carnas medium"/>
                <a:cs typeface="Calibri"/>
              </a:rPr>
              <a:t>Increasing expectations and attention to environmental protection and sustainability among the public. Sensitivity of the public to rising water prices</a:t>
            </a:r>
            <a:endParaRPr sz="600" spc="24" dirty="0">
              <a:solidFill>
                <a:srgbClr val="221F1F"/>
              </a:solidFill>
              <a:latin typeface="Carnas medium"/>
              <a:cs typeface="Calibri"/>
            </a:endParaRPr>
          </a:p>
        </p:txBody>
      </p:sp>
      <p:sp>
        <p:nvSpPr>
          <p:cNvPr id="34" name="object 34"/>
          <p:cNvSpPr txBox="1"/>
          <p:nvPr/>
        </p:nvSpPr>
        <p:spPr>
          <a:xfrm>
            <a:off x="1916272" y="3158902"/>
            <a:ext cx="1126439" cy="294048"/>
          </a:xfrm>
          <a:prstGeom prst="rect">
            <a:avLst/>
          </a:prstGeom>
        </p:spPr>
        <p:txBody>
          <a:bodyPr vert="horz" wrap="square" lIns="0" tIns="51618" rIns="0" bIns="0" rtlCol="0">
            <a:spAutoFit/>
          </a:bodyPr>
          <a:lstStyle/>
          <a:p>
            <a:pPr marL="6109">
              <a:spcBef>
                <a:spcPts val="406"/>
              </a:spcBef>
            </a:pPr>
            <a:r>
              <a:rPr sz="722" b="1" spc="24" dirty="0">
                <a:solidFill>
                  <a:srgbClr val="221F1F"/>
                </a:solidFill>
                <a:latin typeface="Carnas medium"/>
                <a:cs typeface="Calibri"/>
              </a:rPr>
              <a:t>Technologi</a:t>
            </a:r>
            <a:r>
              <a:rPr lang="en-US" sz="722" b="1" spc="24" dirty="0">
                <a:solidFill>
                  <a:srgbClr val="221F1F"/>
                </a:solidFill>
                <a:latin typeface="Carnas medium"/>
                <a:cs typeface="Calibri"/>
              </a:rPr>
              <a:t>cal</a:t>
            </a:r>
            <a:endParaRPr sz="722" b="1" spc="24" dirty="0">
              <a:solidFill>
                <a:srgbClr val="221F1F"/>
              </a:solidFill>
              <a:latin typeface="Carnas medium"/>
              <a:cs typeface="Calibri"/>
            </a:endParaRPr>
          </a:p>
          <a:p>
            <a:pPr marL="6109">
              <a:spcBef>
                <a:spcPts val="262"/>
              </a:spcBef>
            </a:pPr>
            <a:r>
              <a:rPr lang="en-US" sz="600" spc="24" dirty="0">
                <a:solidFill>
                  <a:srgbClr val="221F1F"/>
                </a:solidFill>
                <a:latin typeface="Carnas medium"/>
                <a:cs typeface="Calibri"/>
              </a:rPr>
              <a:t>Rising risk of cyber threats</a:t>
            </a:r>
            <a:endParaRPr sz="600" spc="24" dirty="0">
              <a:solidFill>
                <a:srgbClr val="221F1F"/>
              </a:solidFill>
              <a:latin typeface="Carnas medium"/>
              <a:cs typeface="Calibri"/>
            </a:endParaRPr>
          </a:p>
        </p:txBody>
      </p:sp>
      <p:sp>
        <p:nvSpPr>
          <p:cNvPr id="35" name="object 35"/>
          <p:cNvSpPr txBox="1"/>
          <p:nvPr/>
        </p:nvSpPr>
        <p:spPr>
          <a:xfrm>
            <a:off x="4397409" y="3226055"/>
            <a:ext cx="1752272" cy="238947"/>
          </a:xfrm>
          <a:prstGeom prst="rect">
            <a:avLst/>
          </a:prstGeom>
        </p:spPr>
        <p:txBody>
          <a:bodyPr vert="horz" wrap="square" lIns="0" tIns="53756" rIns="0" bIns="0" rtlCol="0">
            <a:spAutoFit/>
          </a:bodyPr>
          <a:lstStyle/>
          <a:p>
            <a:pPr marL="6109">
              <a:spcBef>
                <a:spcPts val="378"/>
              </a:spcBef>
            </a:pPr>
            <a:r>
              <a:rPr lang="en-US" sz="600" dirty="0">
                <a:solidFill>
                  <a:srgbClr val="221F1F"/>
                </a:solidFill>
                <a:latin typeface="Carnas medium"/>
                <a:cs typeface="Calibri"/>
              </a:rPr>
              <a:t>Proactive implementation of cyber</a:t>
            </a:r>
            <a:r>
              <a:rPr lang="lt-LT" sz="600" dirty="0">
                <a:solidFill>
                  <a:srgbClr val="221F1F"/>
                </a:solidFill>
                <a:latin typeface="Carnas medium"/>
                <a:cs typeface="Calibri"/>
              </a:rPr>
              <a:t> </a:t>
            </a:r>
            <a:r>
              <a:rPr lang="en-US" sz="600" dirty="0">
                <a:solidFill>
                  <a:srgbClr val="221F1F"/>
                </a:solidFill>
                <a:latin typeface="Carnas medium"/>
                <a:cs typeface="Calibri"/>
              </a:rPr>
              <a:t>security measures</a:t>
            </a:r>
            <a:r>
              <a:rPr sz="600" dirty="0">
                <a:solidFill>
                  <a:srgbClr val="221F1F"/>
                </a:solidFill>
                <a:latin typeface="Carnas medium"/>
                <a:cs typeface="Calibri"/>
              </a:rPr>
              <a:t>.</a:t>
            </a:r>
          </a:p>
        </p:txBody>
      </p:sp>
      <p:sp>
        <p:nvSpPr>
          <p:cNvPr id="36" name="object 36"/>
          <p:cNvSpPr txBox="1"/>
          <p:nvPr/>
        </p:nvSpPr>
        <p:spPr>
          <a:xfrm>
            <a:off x="1902095" y="3724699"/>
            <a:ext cx="1369031" cy="478714"/>
          </a:xfrm>
          <a:prstGeom prst="rect">
            <a:avLst/>
          </a:prstGeom>
        </p:spPr>
        <p:txBody>
          <a:bodyPr vert="horz" wrap="square" lIns="0" tIns="51618" rIns="0" bIns="0" rtlCol="0">
            <a:spAutoFit/>
          </a:bodyPr>
          <a:lstStyle/>
          <a:p>
            <a:pPr marL="6109">
              <a:spcBef>
                <a:spcPts val="406"/>
              </a:spcBef>
            </a:pPr>
            <a:r>
              <a:rPr lang="en-US" sz="722" b="1" spc="24" dirty="0">
                <a:solidFill>
                  <a:srgbClr val="221F1F"/>
                </a:solidFill>
                <a:latin typeface="Carnas medium"/>
                <a:cs typeface="Calibri"/>
              </a:rPr>
              <a:t>Environmental</a:t>
            </a:r>
            <a:endParaRPr sz="722" b="1" spc="24" dirty="0">
              <a:solidFill>
                <a:srgbClr val="221F1F"/>
              </a:solidFill>
              <a:latin typeface="Carnas medium"/>
              <a:cs typeface="Calibri"/>
            </a:endParaRPr>
          </a:p>
          <a:p>
            <a:pPr marL="6109" marR="2444">
              <a:spcBef>
                <a:spcPts val="262"/>
              </a:spcBef>
            </a:pPr>
            <a:r>
              <a:rPr lang="en-US" sz="600" spc="24" dirty="0">
                <a:solidFill>
                  <a:srgbClr val="221F1F"/>
                </a:solidFill>
                <a:latin typeface="Carnas medium"/>
                <a:cs typeface="Calibri"/>
              </a:rPr>
              <a:t>Tightening environmental requirements resulting in the need for additional investment</a:t>
            </a:r>
            <a:endParaRPr sz="600" spc="24" dirty="0">
              <a:solidFill>
                <a:srgbClr val="221F1F"/>
              </a:solidFill>
              <a:latin typeface="Carnas medium"/>
              <a:cs typeface="Calibri"/>
            </a:endParaRPr>
          </a:p>
        </p:txBody>
      </p:sp>
      <p:sp>
        <p:nvSpPr>
          <p:cNvPr id="37" name="object 37"/>
          <p:cNvSpPr txBox="1"/>
          <p:nvPr/>
        </p:nvSpPr>
        <p:spPr>
          <a:xfrm>
            <a:off x="4408755" y="3814547"/>
            <a:ext cx="2490199" cy="331280"/>
          </a:xfrm>
          <a:prstGeom prst="rect">
            <a:avLst/>
          </a:prstGeom>
        </p:spPr>
        <p:txBody>
          <a:bodyPr vert="horz" wrap="square" lIns="0" tIns="53756" rIns="0" bIns="0" rtlCol="0">
            <a:spAutoFit/>
          </a:bodyPr>
          <a:lstStyle/>
          <a:p>
            <a:pPr marL="6109" marR="2444">
              <a:spcBef>
                <a:spcPts val="378"/>
              </a:spcBef>
            </a:pPr>
            <a:r>
              <a:rPr lang="en-US" sz="600" dirty="0">
                <a:solidFill>
                  <a:srgbClr val="221F1F"/>
                </a:solidFill>
                <a:latin typeface="Carnas medium"/>
                <a:cs typeface="Calibri"/>
              </a:rPr>
              <a:t>Assess the implementation of environmental requirements when planning the Company's activities. Introduce environmentally friendly measures in daily operations</a:t>
            </a:r>
            <a:r>
              <a:rPr sz="600" dirty="0">
                <a:solidFill>
                  <a:srgbClr val="221F1F"/>
                </a:solidFill>
                <a:latin typeface="Carnas medium"/>
                <a:cs typeface="Calibri"/>
              </a:rPr>
              <a:t>.</a:t>
            </a:r>
          </a:p>
        </p:txBody>
      </p:sp>
      <p:sp>
        <p:nvSpPr>
          <p:cNvPr id="38" name="object 38"/>
          <p:cNvSpPr txBox="1"/>
          <p:nvPr/>
        </p:nvSpPr>
        <p:spPr>
          <a:xfrm>
            <a:off x="1918628" y="4454061"/>
            <a:ext cx="1251666" cy="386381"/>
          </a:xfrm>
          <a:prstGeom prst="rect">
            <a:avLst/>
          </a:prstGeom>
        </p:spPr>
        <p:txBody>
          <a:bodyPr vert="horz" wrap="square" lIns="0" tIns="51618" rIns="0" bIns="0" rtlCol="0">
            <a:spAutoFit/>
          </a:bodyPr>
          <a:lstStyle/>
          <a:p>
            <a:pPr marL="6109">
              <a:spcBef>
                <a:spcPts val="406"/>
              </a:spcBef>
            </a:pPr>
            <a:r>
              <a:rPr lang="en-US" sz="722" b="1" spc="24" dirty="0">
                <a:solidFill>
                  <a:srgbClr val="221F1F"/>
                </a:solidFill>
                <a:latin typeface="Carnas medium"/>
                <a:cs typeface="Calibri"/>
              </a:rPr>
              <a:t>L</a:t>
            </a:r>
            <a:r>
              <a:rPr sz="722" b="1" spc="24" dirty="0">
                <a:solidFill>
                  <a:srgbClr val="221F1F"/>
                </a:solidFill>
                <a:latin typeface="Carnas medium"/>
                <a:cs typeface="Calibri"/>
              </a:rPr>
              <a:t>e</a:t>
            </a:r>
            <a:r>
              <a:rPr lang="en-US" sz="722" b="1" spc="24" dirty="0">
                <a:solidFill>
                  <a:srgbClr val="221F1F"/>
                </a:solidFill>
                <a:latin typeface="Carnas medium"/>
                <a:cs typeface="Calibri"/>
              </a:rPr>
              <a:t>gal</a:t>
            </a:r>
            <a:endParaRPr sz="722" b="1" spc="24" dirty="0">
              <a:solidFill>
                <a:srgbClr val="221F1F"/>
              </a:solidFill>
              <a:latin typeface="Carnas medium"/>
              <a:cs typeface="Calibri"/>
            </a:endParaRPr>
          </a:p>
          <a:p>
            <a:pPr marL="6109" marR="2444">
              <a:spcBef>
                <a:spcPts val="262"/>
              </a:spcBef>
            </a:pPr>
            <a:r>
              <a:rPr lang="en-GB" sz="600" spc="24" dirty="0">
                <a:solidFill>
                  <a:srgbClr val="221F1F"/>
                </a:solidFill>
                <a:latin typeface="Carnas medium"/>
                <a:cs typeface="Calibri"/>
              </a:rPr>
              <a:t>Constantly changing legal regulation</a:t>
            </a:r>
          </a:p>
        </p:txBody>
      </p:sp>
      <p:sp>
        <p:nvSpPr>
          <p:cNvPr id="39" name="object 39"/>
          <p:cNvSpPr txBox="1"/>
          <p:nvPr/>
        </p:nvSpPr>
        <p:spPr>
          <a:xfrm>
            <a:off x="4410527" y="4402734"/>
            <a:ext cx="2773113" cy="474909"/>
          </a:xfrm>
          <a:prstGeom prst="rect">
            <a:avLst/>
          </a:prstGeom>
        </p:spPr>
        <p:txBody>
          <a:bodyPr vert="horz" wrap="square" lIns="0" tIns="53756" rIns="0" bIns="0" rtlCol="0">
            <a:spAutoFit/>
          </a:bodyPr>
          <a:lstStyle/>
          <a:p>
            <a:pPr marL="6109" marR="2444">
              <a:spcBef>
                <a:spcPts val="378"/>
              </a:spcBef>
            </a:pPr>
            <a:r>
              <a:rPr lang="en-US" sz="600" dirty="0">
                <a:solidFill>
                  <a:srgbClr val="221F1F"/>
                </a:solidFill>
                <a:latin typeface="Carnas medium"/>
                <a:cs typeface="Calibri"/>
              </a:rPr>
              <a:t>Review the legislative framework regularly and evaluate and ensure compliance with legal requirements.</a:t>
            </a:r>
            <a:endParaRPr lang="lt-LT" sz="600" dirty="0">
              <a:solidFill>
                <a:srgbClr val="221F1F"/>
              </a:solidFill>
              <a:latin typeface="Carnas medium"/>
              <a:cs typeface="Calibri"/>
            </a:endParaRPr>
          </a:p>
          <a:p>
            <a:pPr marL="6109" marR="2444">
              <a:spcBef>
                <a:spcPts val="378"/>
              </a:spcBef>
            </a:pPr>
            <a:r>
              <a:rPr lang="en-US" sz="600" dirty="0">
                <a:solidFill>
                  <a:srgbClr val="221F1F"/>
                </a:solidFill>
                <a:latin typeface="Carnas medium"/>
                <a:cs typeface="Calibri"/>
              </a:rPr>
              <a:t>Participate in legislative processes by providing comments/proposals independently and with supporting partners, associations</a:t>
            </a:r>
            <a:r>
              <a:rPr sz="600" dirty="0">
                <a:solidFill>
                  <a:srgbClr val="221F1F"/>
                </a:solidFill>
                <a:latin typeface="Carnas medium"/>
                <a:cs typeface="Calibri"/>
              </a:rPr>
              <a:t>.</a:t>
            </a:r>
          </a:p>
        </p:txBody>
      </p:sp>
      <p:sp>
        <p:nvSpPr>
          <p:cNvPr id="40" name="object 28">
            <a:extLst>
              <a:ext uri="{FF2B5EF4-FFF2-40B4-BE49-F238E27FC236}">
                <a16:creationId xmlns:a16="http://schemas.microsoft.com/office/drawing/2014/main" id="{2328D438-1C17-0CC6-093F-55E6EBAA9434}"/>
              </a:ext>
            </a:extLst>
          </p:cNvPr>
          <p:cNvSpPr txBox="1"/>
          <p:nvPr/>
        </p:nvSpPr>
        <p:spPr>
          <a:xfrm>
            <a:off x="1922373" y="838594"/>
            <a:ext cx="1210127" cy="163243"/>
          </a:xfrm>
          <a:prstGeom prst="rect">
            <a:avLst/>
          </a:prstGeom>
        </p:spPr>
        <p:txBody>
          <a:bodyPr vert="horz" wrap="square" lIns="0" tIns="51618" rIns="0" bIns="0" rtlCol="0">
            <a:spAutoFit/>
          </a:bodyPr>
          <a:lstStyle/>
          <a:p>
            <a:pPr marL="6109">
              <a:spcBef>
                <a:spcPts val="406"/>
              </a:spcBef>
            </a:pPr>
            <a:r>
              <a:rPr lang="en-US" sz="722" b="1" spc="24" dirty="0">
                <a:solidFill>
                  <a:srgbClr val="221F1F"/>
                </a:solidFill>
                <a:latin typeface="Carnas-Medium" panose="02000603000000020004" pitchFamily="50" charset="0"/>
                <a:cs typeface="Calibri"/>
              </a:rPr>
              <a:t>FACTORS</a:t>
            </a:r>
            <a:endParaRPr sz="722" b="1" dirty="0">
              <a:latin typeface="Carnas-Medium" panose="02000603000000020004" pitchFamily="50" charset="0"/>
              <a:cs typeface="Calibri"/>
            </a:endParaRPr>
          </a:p>
        </p:txBody>
      </p:sp>
      <p:sp>
        <p:nvSpPr>
          <p:cNvPr id="41" name="object 28">
            <a:extLst>
              <a:ext uri="{FF2B5EF4-FFF2-40B4-BE49-F238E27FC236}">
                <a16:creationId xmlns:a16="http://schemas.microsoft.com/office/drawing/2014/main" id="{B6182DAC-1A10-E01F-8F38-CF55679693D9}"/>
              </a:ext>
            </a:extLst>
          </p:cNvPr>
          <p:cNvSpPr txBox="1"/>
          <p:nvPr/>
        </p:nvSpPr>
        <p:spPr>
          <a:xfrm>
            <a:off x="3200400" y="819150"/>
            <a:ext cx="1210127" cy="163243"/>
          </a:xfrm>
          <a:prstGeom prst="rect">
            <a:avLst/>
          </a:prstGeom>
        </p:spPr>
        <p:txBody>
          <a:bodyPr vert="horz" wrap="square" lIns="0" tIns="51618" rIns="0" bIns="0" rtlCol="0">
            <a:spAutoFit/>
          </a:bodyPr>
          <a:lstStyle/>
          <a:p>
            <a:pPr marL="6109">
              <a:spcBef>
                <a:spcPts val="406"/>
              </a:spcBef>
            </a:pPr>
            <a:r>
              <a:rPr lang="en-US" sz="722" b="1" spc="24" dirty="0">
                <a:solidFill>
                  <a:srgbClr val="221F1F"/>
                </a:solidFill>
                <a:latin typeface="Carnas-Medium" panose="02000603000000020004" pitchFamily="50" charset="0"/>
                <a:cs typeface="Calibri"/>
              </a:rPr>
              <a:t>DIRECTION OF IMPACT</a:t>
            </a:r>
            <a:endParaRPr sz="722" b="1" dirty="0">
              <a:latin typeface="Carnas-Medium" panose="02000603000000020004" pitchFamily="50" charset="0"/>
              <a:cs typeface="Calibri"/>
            </a:endParaRPr>
          </a:p>
        </p:txBody>
      </p:sp>
      <p:sp>
        <p:nvSpPr>
          <p:cNvPr id="42" name="object 28">
            <a:extLst>
              <a:ext uri="{FF2B5EF4-FFF2-40B4-BE49-F238E27FC236}">
                <a16:creationId xmlns:a16="http://schemas.microsoft.com/office/drawing/2014/main" id="{AE4D8077-6561-0F0A-D6CA-013C56699D2A}"/>
              </a:ext>
            </a:extLst>
          </p:cNvPr>
          <p:cNvSpPr txBox="1"/>
          <p:nvPr/>
        </p:nvSpPr>
        <p:spPr>
          <a:xfrm>
            <a:off x="4399192" y="836477"/>
            <a:ext cx="1752272" cy="163243"/>
          </a:xfrm>
          <a:prstGeom prst="rect">
            <a:avLst/>
          </a:prstGeom>
        </p:spPr>
        <p:txBody>
          <a:bodyPr vert="horz" wrap="square" lIns="0" tIns="51618" rIns="0" bIns="0" rtlCol="0">
            <a:spAutoFit/>
          </a:bodyPr>
          <a:lstStyle/>
          <a:p>
            <a:pPr marL="6109">
              <a:spcBef>
                <a:spcPts val="406"/>
              </a:spcBef>
            </a:pPr>
            <a:r>
              <a:rPr lang="en-US" sz="722" b="1" spc="24" dirty="0">
                <a:solidFill>
                  <a:srgbClr val="221F1F"/>
                </a:solidFill>
                <a:latin typeface="Carnas-Medium" panose="02000603000000020004" pitchFamily="50" charset="0"/>
                <a:cs typeface="Calibri"/>
              </a:rPr>
              <a:t>IMPACT CONTROL MEASURES</a:t>
            </a:r>
            <a:endParaRPr sz="722" b="1" dirty="0">
              <a:latin typeface="Carnas-Medium" panose="02000603000000020004" pitchFamily="50" charset="0"/>
              <a:cs typeface="Calibri"/>
            </a:endParaRPr>
          </a:p>
        </p:txBody>
      </p:sp>
      <p:sp>
        <p:nvSpPr>
          <p:cNvPr id="43" name="object 29">
            <a:extLst>
              <a:ext uri="{FF2B5EF4-FFF2-40B4-BE49-F238E27FC236}">
                <a16:creationId xmlns:a16="http://schemas.microsoft.com/office/drawing/2014/main" id="{5E820640-DAC6-1739-D450-F808C6773F21}"/>
              </a:ext>
            </a:extLst>
          </p:cNvPr>
          <p:cNvSpPr txBox="1"/>
          <p:nvPr/>
        </p:nvSpPr>
        <p:spPr>
          <a:xfrm>
            <a:off x="3530442" y="1252839"/>
            <a:ext cx="887721" cy="238947"/>
          </a:xfrm>
          <a:prstGeom prst="rect">
            <a:avLst/>
          </a:prstGeom>
        </p:spPr>
        <p:txBody>
          <a:bodyPr vert="horz" wrap="square" lIns="0" tIns="53756" rIns="0" bIns="0" rtlCol="0">
            <a:spAutoFit/>
          </a:bodyPr>
          <a:lstStyle/>
          <a:p>
            <a:pPr marL="6109">
              <a:spcBef>
                <a:spcPts val="423"/>
              </a:spcBef>
            </a:pPr>
            <a:r>
              <a:rPr lang="en-US" sz="600" spc="29" dirty="0">
                <a:solidFill>
                  <a:srgbClr val="221F1F"/>
                </a:solidFill>
                <a:latin typeface="Carnas-Medium" panose="02000603000000020004" pitchFamily="50" charset="0"/>
                <a:cs typeface="Calibri"/>
              </a:rPr>
              <a:t>Positive</a:t>
            </a:r>
            <a:r>
              <a:rPr sz="600" spc="5" dirty="0">
                <a:solidFill>
                  <a:srgbClr val="221F1F"/>
                </a:solidFill>
                <a:latin typeface="Carnas-Medium" panose="02000603000000020004" pitchFamily="50" charset="0"/>
                <a:cs typeface="Calibri"/>
              </a:rPr>
              <a:t> </a:t>
            </a:r>
            <a:r>
              <a:rPr sz="600" dirty="0">
                <a:solidFill>
                  <a:srgbClr val="221F1F"/>
                </a:solidFill>
                <a:latin typeface="Carnas-Medium" panose="02000603000000020004" pitchFamily="50" charset="0"/>
                <a:cs typeface="Calibri"/>
              </a:rPr>
              <a:t>/</a:t>
            </a:r>
            <a:r>
              <a:rPr sz="600" spc="7" dirty="0">
                <a:solidFill>
                  <a:srgbClr val="221F1F"/>
                </a:solidFill>
                <a:latin typeface="Carnas-Medium" panose="02000603000000020004" pitchFamily="50" charset="0"/>
                <a:cs typeface="Calibri"/>
              </a:rPr>
              <a:t> </a:t>
            </a:r>
            <a:r>
              <a:rPr sz="600" spc="26" dirty="0">
                <a:solidFill>
                  <a:srgbClr val="221F1F"/>
                </a:solidFill>
                <a:latin typeface="Carnas-Medium" panose="02000603000000020004" pitchFamily="50" charset="0"/>
                <a:cs typeface="Calibri"/>
              </a:rPr>
              <a:t>Neg</a:t>
            </a:r>
            <a:r>
              <a:rPr lang="en-US" sz="600" spc="26" dirty="0">
                <a:solidFill>
                  <a:srgbClr val="221F1F"/>
                </a:solidFill>
                <a:latin typeface="Carnas-Medium" panose="02000603000000020004" pitchFamily="50" charset="0"/>
                <a:cs typeface="Calibri"/>
              </a:rPr>
              <a:t>ative</a:t>
            </a:r>
            <a:endParaRPr lang="pt-BR" sz="600" dirty="0">
              <a:latin typeface="Carnas-Medium" panose="02000603000000020004" pitchFamily="50" charset="0"/>
              <a:cs typeface="Calibri"/>
            </a:endParaRPr>
          </a:p>
        </p:txBody>
      </p:sp>
      <p:sp>
        <p:nvSpPr>
          <p:cNvPr id="44" name="object 29">
            <a:extLst>
              <a:ext uri="{FF2B5EF4-FFF2-40B4-BE49-F238E27FC236}">
                <a16:creationId xmlns:a16="http://schemas.microsoft.com/office/drawing/2014/main" id="{59B70422-A1D6-594E-B5CB-30CF12A9A236}"/>
              </a:ext>
            </a:extLst>
          </p:cNvPr>
          <p:cNvSpPr txBox="1"/>
          <p:nvPr/>
        </p:nvSpPr>
        <p:spPr>
          <a:xfrm>
            <a:off x="3530442" y="1936853"/>
            <a:ext cx="880085" cy="146614"/>
          </a:xfrm>
          <a:prstGeom prst="rect">
            <a:avLst/>
          </a:prstGeom>
        </p:spPr>
        <p:txBody>
          <a:bodyPr vert="horz" wrap="square" lIns="0" tIns="53756" rIns="0" bIns="0" rtlCol="0">
            <a:spAutoFit/>
          </a:bodyPr>
          <a:lstStyle/>
          <a:p>
            <a:pPr marL="6109">
              <a:spcBef>
                <a:spcPts val="423"/>
              </a:spcBef>
            </a:pPr>
            <a:r>
              <a:rPr sz="600" spc="26" dirty="0">
                <a:solidFill>
                  <a:srgbClr val="221F1F"/>
                </a:solidFill>
                <a:latin typeface="Carnas-Medium" panose="02000603000000020004" pitchFamily="50" charset="0"/>
                <a:cs typeface="Calibri"/>
              </a:rPr>
              <a:t>Ne</a:t>
            </a:r>
            <a:r>
              <a:rPr lang="en-US" sz="600" spc="26" dirty="0">
                <a:solidFill>
                  <a:srgbClr val="221F1F"/>
                </a:solidFill>
                <a:latin typeface="Carnas-Medium" panose="02000603000000020004" pitchFamily="50" charset="0"/>
                <a:cs typeface="Calibri"/>
              </a:rPr>
              <a:t>gative</a:t>
            </a:r>
            <a:endParaRPr lang="pt-BR" sz="600" dirty="0">
              <a:latin typeface="Carnas-Medium" panose="02000603000000020004" pitchFamily="50" charset="0"/>
              <a:cs typeface="Calibri"/>
            </a:endParaRPr>
          </a:p>
        </p:txBody>
      </p:sp>
      <p:sp>
        <p:nvSpPr>
          <p:cNvPr id="49" name="object 29">
            <a:extLst>
              <a:ext uri="{FF2B5EF4-FFF2-40B4-BE49-F238E27FC236}">
                <a16:creationId xmlns:a16="http://schemas.microsoft.com/office/drawing/2014/main" id="{992A670E-F892-1B91-2B73-1D99D411EFA9}"/>
              </a:ext>
            </a:extLst>
          </p:cNvPr>
          <p:cNvSpPr txBox="1"/>
          <p:nvPr/>
        </p:nvSpPr>
        <p:spPr>
          <a:xfrm>
            <a:off x="4408755" y="1844520"/>
            <a:ext cx="2729393" cy="238947"/>
          </a:xfrm>
          <a:prstGeom prst="rect">
            <a:avLst/>
          </a:prstGeom>
        </p:spPr>
        <p:txBody>
          <a:bodyPr vert="horz" wrap="square" lIns="0" tIns="53756" rIns="0" bIns="0" rtlCol="0">
            <a:spAutoFit/>
          </a:bodyPr>
          <a:lstStyle/>
          <a:p>
            <a:pPr marL="6109">
              <a:spcBef>
                <a:spcPts val="378"/>
              </a:spcBef>
            </a:pPr>
            <a:r>
              <a:rPr lang="en-GB" sz="600" dirty="0">
                <a:solidFill>
                  <a:srgbClr val="221F1F"/>
                </a:solidFill>
                <a:latin typeface="Carnas medium"/>
                <a:cs typeface="Calibri"/>
              </a:rPr>
              <a:t>Analyse resource price dynamics and forecasts and integrate them into the Company's long- and short-term business plans</a:t>
            </a:r>
            <a:r>
              <a:rPr lang="lt-LT" sz="600" dirty="0">
                <a:solidFill>
                  <a:srgbClr val="221F1F"/>
                </a:solidFill>
                <a:latin typeface="Carnas medium"/>
                <a:cs typeface="Calibri"/>
              </a:rPr>
              <a:t>.</a:t>
            </a:r>
            <a:endParaRPr lang="en-GB" sz="600" dirty="0">
              <a:solidFill>
                <a:srgbClr val="221F1F"/>
              </a:solidFill>
              <a:latin typeface="Carnas medium"/>
              <a:cs typeface="Calibri"/>
            </a:endParaRPr>
          </a:p>
        </p:txBody>
      </p:sp>
      <p:sp>
        <p:nvSpPr>
          <p:cNvPr id="50" name="object 29">
            <a:extLst>
              <a:ext uri="{FF2B5EF4-FFF2-40B4-BE49-F238E27FC236}">
                <a16:creationId xmlns:a16="http://schemas.microsoft.com/office/drawing/2014/main" id="{C9D6E932-2B0E-468B-2E14-AD9EF78A9D9C}"/>
              </a:ext>
            </a:extLst>
          </p:cNvPr>
          <p:cNvSpPr txBox="1"/>
          <p:nvPr/>
        </p:nvSpPr>
        <p:spPr>
          <a:xfrm>
            <a:off x="3505200" y="2576914"/>
            <a:ext cx="887721" cy="146614"/>
          </a:xfrm>
          <a:prstGeom prst="rect">
            <a:avLst/>
          </a:prstGeom>
        </p:spPr>
        <p:txBody>
          <a:bodyPr vert="horz" wrap="square" lIns="0" tIns="53756" rIns="0" bIns="0" rtlCol="0">
            <a:spAutoFit/>
          </a:bodyPr>
          <a:lstStyle/>
          <a:p>
            <a:pPr marL="6109">
              <a:spcBef>
                <a:spcPts val="423"/>
              </a:spcBef>
            </a:pPr>
            <a:r>
              <a:rPr lang="en-US" sz="600" spc="29" dirty="0">
                <a:solidFill>
                  <a:srgbClr val="221F1F"/>
                </a:solidFill>
                <a:latin typeface="Carnas medium"/>
                <a:cs typeface="Calibri"/>
              </a:rPr>
              <a:t>Positive</a:t>
            </a:r>
            <a:r>
              <a:rPr sz="600" spc="5" dirty="0">
                <a:solidFill>
                  <a:srgbClr val="221F1F"/>
                </a:solidFill>
                <a:latin typeface="Carnas medium"/>
                <a:cs typeface="Calibri"/>
              </a:rPr>
              <a:t> </a:t>
            </a:r>
            <a:r>
              <a:rPr sz="600" dirty="0">
                <a:solidFill>
                  <a:srgbClr val="221F1F"/>
                </a:solidFill>
                <a:latin typeface="Carnas medium"/>
                <a:cs typeface="Calibri"/>
              </a:rPr>
              <a:t>/</a:t>
            </a:r>
            <a:r>
              <a:rPr sz="600" spc="7" dirty="0">
                <a:solidFill>
                  <a:srgbClr val="221F1F"/>
                </a:solidFill>
                <a:latin typeface="Carnas medium"/>
                <a:cs typeface="Calibri"/>
              </a:rPr>
              <a:t> </a:t>
            </a:r>
            <a:r>
              <a:rPr sz="600" spc="26" dirty="0">
                <a:solidFill>
                  <a:srgbClr val="221F1F"/>
                </a:solidFill>
                <a:latin typeface="Carnas medium"/>
                <a:cs typeface="Calibri"/>
              </a:rPr>
              <a:t>Neg</a:t>
            </a:r>
            <a:r>
              <a:rPr lang="en-US" sz="600" spc="26" dirty="0">
                <a:solidFill>
                  <a:srgbClr val="221F1F"/>
                </a:solidFill>
                <a:latin typeface="Carnas medium"/>
                <a:cs typeface="Calibri"/>
              </a:rPr>
              <a:t>ative</a:t>
            </a:r>
            <a:endParaRPr lang="pt-BR" sz="600" dirty="0">
              <a:latin typeface="Carnas medium"/>
              <a:cs typeface="Calibri"/>
            </a:endParaRPr>
          </a:p>
        </p:txBody>
      </p:sp>
      <p:sp>
        <p:nvSpPr>
          <p:cNvPr id="51" name="object 29">
            <a:extLst>
              <a:ext uri="{FF2B5EF4-FFF2-40B4-BE49-F238E27FC236}">
                <a16:creationId xmlns:a16="http://schemas.microsoft.com/office/drawing/2014/main" id="{42D90275-E1D1-F106-E81F-946333567C53}"/>
              </a:ext>
            </a:extLst>
          </p:cNvPr>
          <p:cNvSpPr txBox="1"/>
          <p:nvPr/>
        </p:nvSpPr>
        <p:spPr>
          <a:xfrm>
            <a:off x="4408755" y="2356789"/>
            <a:ext cx="2830510" cy="567242"/>
          </a:xfrm>
          <a:prstGeom prst="rect">
            <a:avLst/>
          </a:prstGeom>
        </p:spPr>
        <p:txBody>
          <a:bodyPr vert="horz" wrap="square" lIns="0" tIns="53756" rIns="0" bIns="0" rtlCol="0">
            <a:spAutoFit/>
          </a:bodyPr>
          <a:lstStyle/>
          <a:p>
            <a:pPr marL="6109">
              <a:spcBef>
                <a:spcPts val="378"/>
              </a:spcBef>
            </a:pPr>
            <a:r>
              <a:rPr lang="en-US" sz="600" dirty="0">
                <a:solidFill>
                  <a:srgbClr val="221F1F"/>
                </a:solidFill>
                <a:latin typeface="Carnas medium"/>
                <a:cs typeface="Calibri"/>
              </a:rPr>
              <a:t>Promote public interest in water supply and wastewater management. To meet public expectations regarding water quality and the environmental impact of the Company's activities</a:t>
            </a:r>
            <a:r>
              <a:rPr lang="lt-LT" sz="600" dirty="0">
                <a:solidFill>
                  <a:srgbClr val="221F1F"/>
                </a:solidFill>
                <a:latin typeface="Carnas medium"/>
                <a:cs typeface="Calibri"/>
              </a:rPr>
              <a:t>.</a:t>
            </a:r>
          </a:p>
          <a:p>
            <a:pPr marL="6109">
              <a:spcBef>
                <a:spcPts val="378"/>
              </a:spcBef>
            </a:pPr>
            <a:r>
              <a:rPr lang="en-US" sz="600" dirty="0">
                <a:solidFill>
                  <a:srgbClr val="221F1F"/>
                </a:solidFill>
                <a:latin typeface="Carnas medium"/>
                <a:cs typeface="Calibri"/>
              </a:rPr>
              <a:t>Communicate proactively about price changes on an ongoing basis, explaining the reasons for increase in prices.</a:t>
            </a:r>
            <a:endParaRPr lang="lt-LT" sz="600" dirty="0">
              <a:solidFill>
                <a:srgbClr val="221F1F"/>
              </a:solidFill>
              <a:latin typeface="Carnas medium"/>
              <a:cs typeface="Calibri"/>
            </a:endParaRPr>
          </a:p>
        </p:txBody>
      </p:sp>
      <p:sp>
        <p:nvSpPr>
          <p:cNvPr id="52" name="object 29">
            <a:extLst>
              <a:ext uri="{FF2B5EF4-FFF2-40B4-BE49-F238E27FC236}">
                <a16:creationId xmlns:a16="http://schemas.microsoft.com/office/drawing/2014/main" id="{4EF924C5-EEB6-9EC5-BEDC-94EFE83C89FE}"/>
              </a:ext>
            </a:extLst>
          </p:cNvPr>
          <p:cNvSpPr txBox="1"/>
          <p:nvPr/>
        </p:nvSpPr>
        <p:spPr>
          <a:xfrm>
            <a:off x="3505200" y="3239509"/>
            <a:ext cx="880085" cy="146614"/>
          </a:xfrm>
          <a:prstGeom prst="rect">
            <a:avLst/>
          </a:prstGeom>
        </p:spPr>
        <p:txBody>
          <a:bodyPr vert="horz" wrap="square" lIns="0" tIns="53756" rIns="0" bIns="0" rtlCol="0">
            <a:spAutoFit/>
          </a:bodyPr>
          <a:lstStyle/>
          <a:p>
            <a:pPr marL="6109">
              <a:spcBef>
                <a:spcPts val="423"/>
              </a:spcBef>
            </a:pPr>
            <a:r>
              <a:rPr sz="600" spc="26" dirty="0">
                <a:solidFill>
                  <a:srgbClr val="221F1F"/>
                </a:solidFill>
                <a:latin typeface="Carnas-Medium" panose="02000603000000020004" pitchFamily="50" charset="0"/>
                <a:cs typeface="Calibri"/>
              </a:rPr>
              <a:t>Ne</a:t>
            </a:r>
            <a:r>
              <a:rPr lang="en-US" sz="600" spc="26" dirty="0">
                <a:solidFill>
                  <a:srgbClr val="221F1F"/>
                </a:solidFill>
                <a:latin typeface="Carnas-Medium" panose="02000603000000020004" pitchFamily="50" charset="0"/>
                <a:cs typeface="Calibri"/>
              </a:rPr>
              <a:t>gative</a:t>
            </a:r>
            <a:endParaRPr lang="pt-BR" sz="600" dirty="0">
              <a:latin typeface="Carnas-Medium" panose="02000603000000020004" pitchFamily="50" charset="0"/>
              <a:cs typeface="Calibri"/>
            </a:endParaRPr>
          </a:p>
        </p:txBody>
      </p:sp>
      <p:sp>
        <p:nvSpPr>
          <p:cNvPr id="53" name="object 29">
            <a:extLst>
              <a:ext uri="{FF2B5EF4-FFF2-40B4-BE49-F238E27FC236}">
                <a16:creationId xmlns:a16="http://schemas.microsoft.com/office/drawing/2014/main" id="{9C63FE79-59B0-2209-7811-A620DD61707B}"/>
              </a:ext>
            </a:extLst>
          </p:cNvPr>
          <p:cNvSpPr txBox="1"/>
          <p:nvPr/>
        </p:nvSpPr>
        <p:spPr>
          <a:xfrm>
            <a:off x="3501380" y="3890661"/>
            <a:ext cx="887721" cy="238947"/>
          </a:xfrm>
          <a:prstGeom prst="rect">
            <a:avLst/>
          </a:prstGeom>
        </p:spPr>
        <p:txBody>
          <a:bodyPr vert="horz" wrap="square" lIns="0" tIns="53756" rIns="0" bIns="0" rtlCol="0">
            <a:spAutoFit/>
          </a:bodyPr>
          <a:lstStyle/>
          <a:p>
            <a:pPr marL="6109">
              <a:spcBef>
                <a:spcPts val="423"/>
              </a:spcBef>
            </a:pPr>
            <a:r>
              <a:rPr lang="en-US" sz="600" spc="29" dirty="0">
                <a:solidFill>
                  <a:srgbClr val="221F1F"/>
                </a:solidFill>
                <a:latin typeface="Carnas-Medium" panose="02000603000000020004" pitchFamily="50" charset="0"/>
                <a:cs typeface="Calibri"/>
              </a:rPr>
              <a:t>Positive</a:t>
            </a:r>
            <a:r>
              <a:rPr lang="en-US" sz="600" spc="5" dirty="0">
                <a:solidFill>
                  <a:srgbClr val="221F1F"/>
                </a:solidFill>
                <a:latin typeface="Carnas-Medium" panose="02000603000000020004" pitchFamily="50" charset="0"/>
                <a:cs typeface="Calibri"/>
              </a:rPr>
              <a:t> </a:t>
            </a:r>
            <a:r>
              <a:rPr lang="en-US" sz="600" dirty="0">
                <a:solidFill>
                  <a:srgbClr val="221F1F"/>
                </a:solidFill>
                <a:latin typeface="Carnas-Medium" panose="02000603000000020004" pitchFamily="50" charset="0"/>
                <a:cs typeface="Calibri"/>
              </a:rPr>
              <a:t>/</a:t>
            </a:r>
            <a:r>
              <a:rPr lang="en-US" sz="600" spc="7" dirty="0">
                <a:solidFill>
                  <a:srgbClr val="221F1F"/>
                </a:solidFill>
                <a:latin typeface="Carnas-Medium" panose="02000603000000020004" pitchFamily="50" charset="0"/>
                <a:cs typeface="Calibri"/>
              </a:rPr>
              <a:t> </a:t>
            </a:r>
            <a:r>
              <a:rPr lang="en-US" sz="600" spc="26" dirty="0">
                <a:solidFill>
                  <a:srgbClr val="221F1F"/>
                </a:solidFill>
                <a:latin typeface="Carnas-Medium" panose="02000603000000020004" pitchFamily="50" charset="0"/>
                <a:cs typeface="Calibri"/>
              </a:rPr>
              <a:t>Negative</a:t>
            </a:r>
            <a:endParaRPr lang="en-US" sz="600" dirty="0">
              <a:latin typeface="Carnas-Medium" panose="02000603000000020004" pitchFamily="50" charset="0"/>
              <a:cs typeface="Calibri"/>
            </a:endParaRPr>
          </a:p>
        </p:txBody>
      </p:sp>
      <p:sp>
        <p:nvSpPr>
          <p:cNvPr id="54" name="object 29">
            <a:extLst>
              <a:ext uri="{FF2B5EF4-FFF2-40B4-BE49-F238E27FC236}">
                <a16:creationId xmlns:a16="http://schemas.microsoft.com/office/drawing/2014/main" id="{EA8A572D-966E-99C2-20FC-CA43FFFE37B5}"/>
              </a:ext>
            </a:extLst>
          </p:cNvPr>
          <p:cNvSpPr txBox="1"/>
          <p:nvPr/>
        </p:nvSpPr>
        <p:spPr>
          <a:xfrm>
            <a:off x="3508468" y="4573944"/>
            <a:ext cx="880085" cy="146614"/>
          </a:xfrm>
          <a:prstGeom prst="rect">
            <a:avLst/>
          </a:prstGeom>
        </p:spPr>
        <p:txBody>
          <a:bodyPr vert="horz" wrap="square" lIns="0" tIns="53756" rIns="0" bIns="0" rtlCol="0">
            <a:spAutoFit/>
          </a:bodyPr>
          <a:lstStyle/>
          <a:p>
            <a:pPr marL="6109">
              <a:spcBef>
                <a:spcPts val="423"/>
              </a:spcBef>
            </a:pPr>
            <a:r>
              <a:rPr sz="600" spc="26" dirty="0">
                <a:solidFill>
                  <a:srgbClr val="221F1F"/>
                </a:solidFill>
                <a:latin typeface="Carnas-Medium" panose="02000603000000020004" pitchFamily="50" charset="0"/>
                <a:cs typeface="Calibri"/>
              </a:rPr>
              <a:t>Ne</a:t>
            </a:r>
            <a:r>
              <a:rPr lang="en-US" sz="600" spc="26" dirty="0">
                <a:solidFill>
                  <a:srgbClr val="221F1F"/>
                </a:solidFill>
                <a:latin typeface="Carnas-Medium" panose="02000603000000020004" pitchFamily="50" charset="0"/>
                <a:cs typeface="Calibri"/>
              </a:rPr>
              <a:t>gative</a:t>
            </a:r>
            <a:endParaRPr lang="pt-BR" sz="600" dirty="0">
              <a:latin typeface="Carnas-Medium" panose="02000603000000020004" pitchFamily="50" charset="0"/>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14400" y="361950"/>
            <a:ext cx="7086600" cy="614672"/>
          </a:xfrm>
          <a:prstGeom prst="rect">
            <a:avLst/>
          </a:prstGeom>
        </p:spPr>
        <p:txBody>
          <a:bodyPr vert="horz" wrap="square" lIns="0" tIns="7636" rIns="0" bIns="0" rtlCol="0">
            <a:spAutoFit/>
          </a:bodyPr>
          <a:lstStyle/>
          <a:p>
            <a:pPr marL="27185">
              <a:spcBef>
                <a:spcPts val="60"/>
              </a:spcBef>
            </a:pPr>
            <a:r>
              <a:rPr lang="en-GB" sz="1972" spc="103" dirty="0">
                <a:latin typeface="Carnas-Medium" panose="02000603000000020004" pitchFamily="50" charset="0"/>
              </a:rPr>
              <a:t>SWOT analysis of the operating  environment factors </a:t>
            </a:r>
          </a:p>
        </p:txBody>
      </p:sp>
      <p:graphicFrame>
        <p:nvGraphicFramePr>
          <p:cNvPr id="4" name="object 4"/>
          <p:cNvGraphicFramePr>
            <a:graphicFrameLocks noGrp="1"/>
          </p:cNvGraphicFramePr>
          <p:nvPr>
            <p:extLst>
              <p:ext uri="{D42A27DB-BD31-4B8C-83A1-F6EECF244321}">
                <p14:modId xmlns:p14="http://schemas.microsoft.com/office/powerpoint/2010/main" val="1362493026"/>
              </p:ext>
            </p:extLst>
          </p:nvPr>
        </p:nvGraphicFramePr>
        <p:xfrm>
          <a:off x="457200" y="1686739"/>
          <a:ext cx="8229600" cy="3140830"/>
        </p:xfrm>
        <a:graphic>
          <a:graphicData uri="http://schemas.openxmlformats.org/drawingml/2006/table">
            <a:tbl>
              <a:tblPr firstRow="1" bandRow="1">
                <a:tableStyleId>{2D5ABB26-0587-4C30-8999-92F81FD0307C}</a:tableStyleId>
              </a:tblPr>
              <a:tblGrid>
                <a:gridCol w="1923843">
                  <a:extLst>
                    <a:ext uri="{9D8B030D-6E8A-4147-A177-3AD203B41FA5}">
                      <a16:colId xmlns:a16="http://schemas.microsoft.com/office/drawing/2014/main" val="20000"/>
                    </a:ext>
                  </a:extLst>
                </a:gridCol>
                <a:gridCol w="2077751">
                  <a:extLst>
                    <a:ext uri="{9D8B030D-6E8A-4147-A177-3AD203B41FA5}">
                      <a16:colId xmlns:a16="http://schemas.microsoft.com/office/drawing/2014/main" val="20001"/>
                    </a:ext>
                  </a:extLst>
                </a:gridCol>
                <a:gridCol w="2091834">
                  <a:extLst>
                    <a:ext uri="{9D8B030D-6E8A-4147-A177-3AD203B41FA5}">
                      <a16:colId xmlns:a16="http://schemas.microsoft.com/office/drawing/2014/main" val="20002"/>
                    </a:ext>
                  </a:extLst>
                </a:gridCol>
                <a:gridCol w="2136172">
                  <a:extLst>
                    <a:ext uri="{9D8B030D-6E8A-4147-A177-3AD203B41FA5}">
                      <a16:colId xmlns:a16="http://schemas.microsoft.com/office/drawing/2014/main" val="20003"/>
                    </a:ext>
                  </a:extLst>
                </a:gridCol>
              </a:tblGrid>
              <a:tr h="351611">
                <a:tc>
                  <a:txBody>
                    <a:bodyPr/>
                    <a:lstStyle/>
                    <a:p>
                      <a:pPr marL="1035050" indent="-862013">
                        <a:lnSpc>
                          <a:spcPct val="100000"/>
                        </a:lnSpc>
                        <a:spcBef>
                          <a:spcPts val="2150"/>
                        </a:spcBef>
                      </a:pPr>
                      <a:r>
                        <a:rPr sz="1000" spc="135" dirty="0">
                          <a:latin typeface="Carnas medium"/>
                          <a:cs typeface="Calibri"/>
                        </a:rPr>
                        <a:t>ST</a:t>
                      </a:r>
                      <a:r>
                        <a:rPr lang="lt-LT" sz="1000" spc="135" dirty="0">
                          <a:latin typeface="Carnas medium"/>
                          <a:cs typeface="Calibri"/>
                        </a:rPr>
                        <a:t>RENGTHS</a:t>
                      </a:r>
                      <a:endParaRPr sz="1000" dirty="0">
                        <a:latin typeface="Carnas medium"/>
                        <a:cs typeface="Calibri"/>
                      </a:endParaRPr>
                    </a:p>
                  </a:txBody>
                  <a:tcPr marL="0" marR="0" marT="131336" marB="0">
                    <a:solidFill>
                      <a:srgbClr val="C0D637"/>
                    </a:solidFill>
                  </a:tcPr>
                </a:tc>
                <a:tc>
                  <a:txBody>
                    <a:bodyPr/>
                    <a:lstStyle/>
                    <a:p>
                      <a:pPr marL="1022350" indent="-849313">
                        <a:lnSpc>
                          <a:spcPct val="100000"/>
                        </a:lnSpc>
                        <a:spcBef>
                          <a:spcPts val="2150"/>
                        </a:spcBef>
                      </a:pPr>
                      <a:r>
                        <a:rPr lang="lt-LT" sz="1000" spc="135" dirty="0">
                          <a:solidFill>
                            <a:schemeClr val="tx1"/>
                          </a:solidFill>
                          <a:latin typeface="Carnas medium"/>
                          <a:ea typeface="+mn-ea"/>
                          <a:cs typeface="Calibri"/>
                        </a:rPr>
                        <a:t>WEAKNESSES</a:t>
                      </a:r>
                      <a:endParaRPr sz="1000" spc="135" dirty="0">
                        <a:solidFill>
                          <a:schemeClr val="tx1"/>
                        </a:solidFill>
                        <a:latin typeface="Carnas medium"/>
                        <a:ea typeface="+mn-ea"/>
                        <a:cs typeface="Calibri"/>
                      </a:endParaRPr>
                    </a:p>
                  </a:txBody>
                  <a:tcPr marL="0" marR="0" marT="131336" marB="0">
                    <a:solidFill>
                      <a:srgbClr val="16B3E1"/>
                    </a:solidFill>
                  </a:tcPr>
                </a:tc>
                <a:tc>
                  <a:txBody>
                    <a:bodyPr/>
                    <a:lstStyle/>
                    <a:p>
                      <a:pPr marL="1022350" indent="-904875">
                        <a:lnSpc>
                          <a:spcPct val="100000"/>
                        </a:lnSpc>
                        <a:spcBef>
                          <a:spcPts val="2150"/>
                        </a:spcBef>
                      </a:pPr>
                      <a:r>
                        <a:rPr lang="lt-LT" sz="1000" spc="135" dirty="0">
                          <a:solidFill>
                            <a:schemeClr val="tx1"/>
                          </a:solidFill>
                          <a:latin typeface="Carnas medium"/>
                          <a:ea typeface="+mn-ea"/>
                          <a:cs typeface="Calibri"/>
                        </a:rPr>
                        <a:t>OPPORTUNITIES</a:t>
                      </a:r>
                      <a:endParaRPr sz="1000" spc="135" dirty="0">
                        <a:solidFill>
                          <a:schemeClr val="tx1"/>
                        </a:solidFill>
                        <a:latin typeface="Carnas medium"/>
                        <a:ea typeface="+mn-ea"/>
                        <a:cs typeface="Calibri"/>
                      </a:endParaRPr>
                    </a:p>
                  </a:txBody>
                  <a:tcPr marL="0" marR="0" marT="131336" marB="0">
                    <a:solidFill>
                      <a:srgbClr val="96999C"/>
                    </a:solidFill>
                  </a:tcPr>
                </a:tc>
                <a:tc>
                  <a:txBody>
                    <a:bodyPr/>
                    <a:lstStyle/>
                    <a:p>
                      <a:pPr marL="1022350" indent="-904875">
                        <a:lnSpc>
                          <a:spcPct val="100000"/>
                        </a:lnSpc>
                        <a:spcBef>
                          <a:spcPts val="2150"/>
                        </a:spcBef>
                      </a:pPr>
                      <a:r>
                        <a:rPr lang="lt-LT" sz="1000" spc="135" dirty="0">
                          <a:solidFill>
                            <a:schemeClr val="tx1"/>
                          </a:solidFill>
                          <a:latin typeface="Carnas medium"/>
                          <a:ea typeface="+mn-ea"/>
                          <a:cs typeface="Calibri"/>
                        </a:rPr>
                        <a:t>THREATS</a:t>
                      </a:r>
                      <a:endParaRPr sz="1000" spc="135" dirty="0">
                        <a:solidFill>
                          <a:schemeClr val="tx1"/>
                        </a:solidFill>
                        <a:latin typeface="Carnas medium"/>
                        <a:ea typeface="+mn-ea"/>
                        <a:cs typeface="Calibri"/>
                      </a:endParaRPr>
                    </a:p>
                  </a:txBody>
                  <a:tcPr marL="0" marR="0" marT="131336" marB="0">
                    <a:solidFill>
                      <a:srgbClr val="006EB9"/>
                    </a:solidFill>
                  </a:tcPr>
                </a:tc>
                <a:extLst>
                  <a:ext uri="{0D108BD9-81ED-4DB2-BD59-A6C34878D82A}">
                    <a16:rowId xmlns:a16="http://schemas.microsoft.com/office/drawing/2014/main" val="10000"/>
                  </a:ext>
                </a:extLst>
              </a:tr>
              <a:tr h="2789219">
                <a:tc>
                  <a:txBody>
                    <a:bodyPr/>
                    <a:lstStyle/>
                    <a:p>
                      <a:pPr marL="117475" indent="0">
                        <a:lnSpc>
                          <a:spcPct val="100000"/>
                        </a:lnSpc>
                        <a:spcBef>
                          <a:spcPts val="400"/>
                        </a:spcBef>
                        <a:buFont typeface="Arial" panose="020B0604020202020204" pitchFamily="34" charset="0"/>
                        <a:buNone/>
                      </a:pPr>
                      <a:endParaRPr lang="lt-LT" sz="697" spc="17" dirty="0">
                        <a:solidFill>
                          <a:srgbClr val="221F1F"/>
                        </a:solidFill>
                        <a:latin typeface="Carnas medium"/>
                        <a:ea typeface="+mn-ea"/>
                        <a:cs typeface="Tahoma"/>
                      </a:endParaRPr>
                    </a:p>
                    <a:p>
                      <a:pPr marL="117475" indent="0">
                        <a:lnSpc>
                          <a:spcPct val="100000"/>
                        </a:lnSpc>
                        <a:spcBef>
                          <a:spcPts val="400"/>
                        </a:spcBef>
                        <a:buFont typeface="Arial" panose="020B0604020202020204" pitchFamily="34" charset="0"/>
                        <a:buNone/>
                      </a:pPr>
                      <a:endParaRPr lang="en-US" sz="697" spc="17" dirty="0">
                        <a:solidFill>
                          <a:srgbClr val="221F1F"/>
                        </a:solidFill>
                        <a:latin typeface="Carnas-Light" panose="02000503000000020004" pitchFamily="50" charset="0"/>
                        <a:ea typeface="+mn-ea"/>
                        <a:cs typeface="Tahoma"/>
                      </a:endParaRPr>
                    </a:p>
                  </a:txBody>
                  <a:tcPr marL="0" marR="0" marT="89492" marB="0">
                    <a:solidFill>
                      <a:srgbClr val="C0D637">
                        <a:alpha val="29998"/>
                      </a:srgbClr>
                    </a:solidFill>
                  </a:tcPr>
                </a:tc>
                <a:tc>
                  <a:txBody>
                    <a:bodyPr/>
                    <a:lstStyle/>
                    <a:p>
                      <a:pPr marL="117475" indent="0">
                        <a:lnSpc>
                          <a:spcPct val="100000"/>
                        </a:lnSpc>
                        <a:spcBef>
                          <a:spcPts val="400"/>
                        </a:spcBef>
                        <a:buFont typeface="Arial" panose="020B0604020202020204" pitchFamily="34" charset="0"/>
                        <a:buNone/>
                      </a:pPr>
                      <a:endParaRPr lang="lt-LT" sz="697" spc="17" dirty="0">
                        <a:solidFill>
                          <a:srgbClr val="221F1F"/>
                        </a:solidFill>
                        <a:latin typeface="Carnas medium"/>
                        <a:ea typeface="+mn-ea"/>
                        <a:cs typeface="Tahoma"/>
                      </a:endParaRPr>
                    </a:p>
                    <a:p>
                      <a:pPr>
                        <a:lnSpc>
                          <a:spcPct val="100000"/>
                        </a:lnSpc>
                        <a:spcBef>
                          <a:spcPts val="40"/>
                        </a:spcBef>
                      </a:pPr>
                      <a:endParaRPr lang="lt-LT" sz="700" dirty="0">
                        <a:latin typeface="Times New Roman"/>
                        <a:cs typeface="Times New Roman"/>
                      </a:endParaRPr>
                    </a:p>
                  </a:txBody>
                  <a:tcPr marL="0" marR="0" marT="2443" marB="0">
                    <a:solidFill>
                      <a:srgbClr val="16B3E1">
                        <a:alpha val="29998"/>
                      </a:srgbClr>
                    </a:solidFill>
                  </a:tcPr>
                </a:tc>
                <a:tc>
                  <a:txBody>
                    <a:bodyPr/>
                    <a:lstStyle/>
                    <a:p>
                      <a:pPr marL="171450" indent="-171450">
                        <a:lnSpc>
                          <a:spcPct val="100000"/>
                        </a:lnSpc>
                        <a:spcBef>
                          <a:spcPts val="55"/>
                        </a:spcBef>
                        <a:buFont typeface="Arial" panose="020B0604020202020204" pitchFamily="34" charset="0"/>
                        <a:buChar char="•"/>
                      </a:pPr>
                      <a:endParaRPr lang="lt-LT" sz="697" spc="17" dirty="0">
                        <a:solidFill>
                          <a:srgbClr val="221F1F"/>
                        </a:solidFill>
                        <a:latin typeface="Carnas-Light" panose="02000503000000020004" pitchFamily="50" charset="0"/>
                        <a:ea typeface="+mn-ea"/>
                        <a:cs typeface="Tahoma"/>
                      </a:endParaRPr>
                    </a:p>
                    <a:p>
                      <a:pPr marL="117475" indent="0">
                        <a:lnSpc>
                          <a:spcPct val="100000"/>
                        </a:lnSpc>
                        <a:spcBef>
                          <a:spcPts val="400"/>
                        </a:spcBef>
                        <a:buFont typeface="Arial" panose="020B0604020202020204" pitchFamily="34" charset="0"/>
                        <a:buNone/>
                      </a:pPr>
                      <a:endParaRPr sz="697" spc="17" dirty="0">
                        <a:solidFill>
                          <a:srgbClr val="221F1F"/>
                        </a:solidFill>
                        <a:latin typeface="Carnas-Light" panose="02000503000000020004" pitchFamily="50" charset="0"/>
                        <a:ea typeface="+mn-ea"/>
                        <a:cs typeface="Tahoma"/>
                      </a:endParaRPr>
                    </a:p>
                  </a:txBody>
                  <a:tcPr marL="0" marR="0" marT="3360" marB="0">
                    <a:solidFill>
                      <a:srgbClr val="96999C">
                        <a:alpha val="29998"/>
                      </a:srgbClr>
                    </a:solidFill>
                  </a:tcPr>
                </a:tc>
                <a:tc>
                  <a:txBody>
                    <a:bodyPr/>
                    <a:lstStyle/>
                    <a:p>
                      <a:pPr marL="117475" indent="0">
                        <a:lnSpc>
                          <a:spcPct val="100000"/>
                        </a:lnSpc>
                        <a:spcBef>
                          <a:spcPts val="400"/>
                        </a:spcBef>
                        <a:buFont typeface="Arial" panose="020B0604020202020204" pitchFamily="34" charset="0"/>
                        <a:buNone/>
                      </a:pPr>
                      <a:endParaRPr lang="en-US" sz="697" spc="17" dirty="0">
                        <a:solidFill>
                          <a:srgbClr val="221F1F"/>
                        </a:solidFill>
                        <a:latin typeface="Carnas-Light" panose="02000503000000020004" pitchFamily="50" charset="0"/>
                        <a:ea typeface="+mn-ea"/>
                        <a:cs typeface="Tahoma"/>
                      </a:endParaRPr>
                    </a:p>
                  </a:txBody>
                  <a:tcPr marL="0" marR="0" marT="2749" marB="0">
                    <a:solidFill>
                      <a:srgbClr val="006EB9">
                        <a:alpha val="29998"/>
                      </a:srgbClr>
                    </a:solidFill>
                  </a:tcPr>
                </a:tc>
                <a:extLst>
                  <a:ext uri="{0D108BD9-81ED-4DB2-BD59-A6C34878D82A}">
                    <a16:rowId xmlns:a16="http://schemas.microsoft.com/office/drawing/2014/main" val="10001"/>
                  </a:ext>
                </a:extLst>
              </a:tr>
            </a:tbl>
          </a:graphicData>
        </a:graphic>
      </p:graphicFrame>
      <p:pic>
        <p:nvPicPr>
          <p:cNvPr id="5" name="object 5"/>
          <p:cNvPicPr/>
          <p:nvPr/>
        </p:nvPicPr>
        <p:blipFill>
          <a:blip r:embed="rId3" cstate="print"/>
          <a:stretch>
            <a:fillRect/>
          </a:stretch>
        </p:blipFill>
        <p:spPr>
          <a:xfrm>
            <a:off x="895757" y="957864"/>
            <a:ext cx="728642" cy="730108"/>
          </a:xfrm>
          <a:prstGeom prst="rect">
            <a:avLst/>
          </a:prstGeom>
        </p:spPr>
      </p:pic>
      <p:pic>
        <p:nvPicPr>
          <p:cNvPr id="6" name="object 6"/>
          <p:cNvPicPr/>
          <p:nvPr/>
        </p:nvPicPr>
        <p:blipFill>
          <a:blip r:embed="rId4" cstate="print"/>
          <a:stretch>
            <a:fillRect/>
          </a:stretch>
        </p:blipFill>
        <p:spPr>
          <a:xfrm>
            <a:off x="2819400" y="956631"/>
            <a:ext cx="728642" cy="730108"/>
          </a:xfrm>
          <a:prstGeom prst="rect">
            <a:avLst/>
          </a:prstGeom>
        </p:spPr>
      </p:pic>
      <p:grpSp>
        <p:nvGrpSpPr>
          <p:cNvPr id="7" name="object 7"/>
          <p:cNvGrpSpPr/>
          <p:nvPr/>
        </p:nvGrpSpPr>
        <p:grpSpPr>
          <a:xfrm>
            <a:off x="4968768" y="956632"/>
            <a:ext cx="2912845" cy="730108"/>
            <a:chOff x="9844382" y="2384757"/>
            <a:chExt cx="6055841" cy="1517904"/>
          </a:xfrm>
        </p:grpSpPr>
        <p:pic>
          <p:nvPicPr>
            <p:cNvPr id="8" name="object 8"/>
            <p:cNvPicPr/>
            <p:nvPr/>
          </p:nvPicPr>
          <p:blipFill>
            <a:blip r:embed="rId5" cstate="print"/>
            <a:stretch>
              <a:fillRect/>
            </a:stretch>
          </p:blipFill>
          <p:spPr>
            <a:xfrm>
              <a:off x="9844382" y="2384757"/>
              <a:ext cx="1514856" cy="1517902"/>
            </a:xfrm>
            <a:prstGeom prst="rect">
              <a:avLst/>
            </a:prstGeom>
          </p:spPr>
        </p:pic>
        <p:pic>
          <p:nvPicPr>
            <p:cNvPr id="9" name="object 9"/>
            <p:cNvPicPr/>
            <p:nvPr/>
          </p:nvPicPr>
          <p:blipFill>
            <a:blip r:embed="rId6" cstate="print"/>
            <a:stretch>
              <a:fillRect/>
            </a:stretch>
          </p:blipFill>
          <p:spPr>
            <a:xfrm>
              <a:off x="14385367" y="2384759"/>
              <a:ext cx="1514856" cy="1517902"/>
            </a:xfrm>
            <a:prstGeom prst="rect">
              <a:avLst/>
            </a:prstGeom>
          </p:spPr>
        </p:pic>
      </p:grpSp>
      <p:sp>
        <p:nvSpPr>
          <p:cNvPr id="10" name="object 6">
            <a:extLst>
              <a:ext uri="{FF2B5EF4-FFF2-40B4-BE49-F238E27FC236}">
                <a16:creationId xmlns:a16="http://schemas.microsoft.com/office/drawing/2014/main" id="{B6BD88D3-B332-0B05-4535-A1B4974A3B50}"/>
              </a:ext>
            </a:extLst>
          </p:cNvPr>
          <p:cNvSpPr txBox="1"/>
          <p:nvPr/>
        </p:nvSpPr>
        <p:spPr>
          <a:xfrm>
            <a:off x="457200" y="2114550"/>
            <a:ext cx="1828800" cy="1401794"/>
          </a:xfrm>
          <a:prstGeom prst="rect">
            <a:avLst/>
          </a:prstGeom>
        </p:spPr>
        <p:txBody>
          <a:bodyPr vert="horz" wrap="square" lIns="0" tIns="36957" rIns="0" bIns="0" rtlCol="0">
            <a:spAutoFit/>
          </a:bodyPr>
          <a:lstStyle/>
          <a:p>
            <a:pPr marL="288925" indent="-171450">
              <a:lnSpc>
                <a:spcPct val="100000"/>
              </a:lnSpc>
              <a:spcBef>
                <a:spcPts val="400"/>
              </a:spcBef>
              <a:buFont typeface="Arial" panose="020B0604020202020204" pitchFamily="34" charset="0"/>
              <a:buChar char="•"/>
            </a:pPr>
            <a:r>
              <a:rPr lang="en-US" sz="600" spc="17" dirty="0">
                <a:solidFill>
                  <a:srgbClr val="221F1F"/>
                </a:solidFill>
                <a:latin typeface="Carnas medium"/>
                <a:ea typeface="+mn-ea"/>
                <a:cs typeface="Tahoma"/>
              </a:rPr>
              <a:t>Abundance of groundwater resources</a:t>
            </a:r>
            <a:endParaRPr lang="lt-LT" sz="600" spc="17" dirty="0">
              <a:solidFill>
                <a:srgbClr val="221F1F"/>
              </a:solidFill>
              <a:latin typeface="Carnas medium"/>
              <a:ea typeface="+mn-ea"/>
              <a:cs typeface="Tahoma"/>
            </a:endParaRPr>
          </a:p>
          <a:p>
            <a:pPr marL="288925" indent="-171450">
              <a:lnSpc>
                <a:spcPct val="100000"/>
              </a:lnSpc>
              <a:spcBef>
                <a:spcPts val="400"/>
              </a:spcBef>
              <a:buFont typeface="Arial" panose="020B0604020202020204" pitchFamily="34" charset="0"/>
              <a:buChar char="•"/>
            </a:pPr>
            <a:r>
              <a:rPr lang="en-US" sz="600" spc="17" dirty="0">
                <a:solidFill>
                  <a:srgbClr val="221F1F"/>
                </a:solidFill>
                <a:latin typeface="Carnas medium"/>
                <a:ea typeface="+mn-ea"/>
                <a:cs typeface="Tahoma"/>
              </a:rPr>
              <a:t>Largest water management company in Lithuania</a:t>
            </a:r>
            <a:endParaRPr lang="lt-LT" sz="600" spc="17" dirty="0">
              <a:solidFill>
                <a:srgbClr val="221F1F"/>
              </a:solidFill>
              <a:latin typeface="Carnas medium"/>
              <a:ea typeface="+mn-ea"/>
              <a:cs typeface="Tahoma"/>
            </a:endParaRPr>
          </a:p>
          <a:p>
            <a:pPr marL="288925" indent="-171450">
              <a:lnSpc>
                <a:spcPct val="100000"/>
              </a:lnSpc>
              <a:spcBef>
                <a:spcPts val="400"/>
              </a:spcBef>
              <a:buFont typeface="Arial" panose="020B0604020202020204" pitchFamily="34" charset="0"/>
              <a:buChar char="•"/>
            </a:pPr>
            <a:r>
              <a:rPr lang="en-US" sz="600" spc="17" dirty="0">
                <a:solidFill>
                  <a:srgbClr val="221F1F"/>
                </a:solidFill>
                <a:latin typeface="Carnas medium"/>
                <a:ea typeface="+mn-ea"/>
                <a:cs typeface="Tahoma"/>
              </a:rPr>
              <a:t>Customer satisfaction above the sector average</a:t>
            </a:r>
            <a:endParaRPr lang="lt-LT" sz="600" spc="17" dirty="0">
              <a:solidFill>
                <a:srgbClr val="221F1F"/>
              </a:solidFill>
              <a:latin typeface="Carnas medium"/>
              <a:ea typeface="+mn-ea"/>
              <a:cs typeface="Tahoma"/>
            </a:endParaRPr>
          </a:p>
          <a:p>
            <a:pPr marL="288925" indent="-171450">
              <a:lnSpc>
                <a:spcPct val="100000"/>
              </a:lnSpc>
              <a:spcBef>
                <a:spcPts val="400"/>
              </a:spcBef>
              <a:buFont typeface="Arial" panose="020B0604020202020204" pitchFamily="34" charset="0"/>
              <a:buChar char="•"/>
            </a:pPr>
            <a:r>
              <a:rPr lang="en-US" sz="600" spc="17" dirty="0">
                <a:solidFill>
                  <a:srgbClr val="221F1F"/>
                </a:solidFill>
                <a:latin typeface="Carnas medium"/>
                <a:ea typeface="+mn-ea"/>
                <a:cs typeface="Tahoma"/>
              </a:rPr>
              <a:t>Strong focus on social responsibility, transparency, sustainability and greenness</a:t>
            </a:r>
            <a:endParaRPr lang="lt-LT" sz="600" spc="17" dirty="0">
              <a:solidFill>
                <a:srgbClr val="221F1F"/>
              </a:solidFill>
              <a:latin typeface="Carnas medium"/>
              <a:ea typeface="+mn-ea"/>
              <a:cs typeface="Tahoma"/>
            </a:endParaRPr>
          </a:p>
          <a:p>
            <a:pPr marL="288925" indent="-171450">
              <a:lnSpc>
                <a:spcPct val="100000"/>
              </a:lnSpc>
              <a:spcBef>
                <a:spcPts val="400"/>
              </a:spcBef>
              <a:buFont typeface="Arial" panose="020B0604020202020204" pitchFamily="34" charset="0"/>
              <a:buChar char="•"/>
            </a:pPr>
            <a:r>
              <a:rPr lang="en-US" sz="600" spc="17" dirty="0">
                <a:solidFill>
                  <a:srgbClr val="221F1F"/>
                </a:solidFill>
                <a:latin typeface="Carnas medium"/>
                <a:ea typeface="+mn-ea"/>
                <a:cs typeface="Tahoma"/>
              </a:rPr>
              <a:t>Category I company of importance to ensuring national security</a:t>
            </a:r>
            <a:endParaRPr lang="lt-LT" sz="600" spc="17" dirty="0">
              <a:solidFill>
                <a:srgbClr val="221F1F"/>
              </a:solidFill>
              <a:latin typeface="Carnas medium"/>
              <a:ea typeface="+mn-ea"/>
              <a:cs typeface="Tahoma"/>
            </a:endParaRPr>
          </a:p>
          <a:p>
            <a:pPr marL="288925" indent="-171450">
              <a:lnSpc>
                <a:spcPct val="100000"/>
              </a:lnSpc>
              <a:spcBef>
                <a:spcPts val="400"/>
              </a:spcBef>
              <a:buFont typeface="Arial" panose="020B0604020202020204" pitchFamily="34" charset="0"/>
              <a:buChar char="•"/>
            </a:pPr>
            <a:r>
              <a:rPr lang="en-US" sz="600" spc="17" dirty="0">
                <a:solidFill>
                  <a:srgbClr val="221F1F"/>
                </a:solidFill>
                <a:latin typeface="Carnas medium"/>
                <a:ea typeface="+mn-ea"/>
                <a:cs typeface="Tahoma"/>
              </a:rPr>
              <a:t>Qualified and experienced staff, apprenticeships available</a:t>
            </a:r>
            <a:endParaRPr lang="lt-LT" sz="600" spc="17" dirty="0">
              <a:solidFill>
                <a:srgbClr val="221F1F"/>
              </a:solidFill>
              <a:latin typeface="Carnas medium"/>
              <a:ea typeface="+mn-ea"/>
              <a:cs typeface="Tahoma"/>
            </a:endParaRPr>
          </a:p>
        </p:txBody>
      </p:sp>
      <p:sp>
        <p:nvSpPr>
          <p:cNvPr id="11" name="object 6">
            <a:extLst>
              <a:ext uri="{FF2B5EF4-FFF2-40B4-BE49-F238E27FC236}">
                <a16:creationId xmlns:a16="http://schemas.microsoft.com/office/drawing/2014/main" id="{0925AB54-A059-0BFD-7760-517537A0ACAC}"/>
              </a:ext>
            </a:extLst>
          </p:cNvPr>
          <p:cNvSpPr txBox="1"/>
          <p:nvPr/>
        </p:nvSpPr>
        <p:spPr>
          <a:xfrm>
            <a:off x="2362200" y="2114550"/>
            <a:ext cx="2057400" cy="2355901"/>
          </a:xfrm>
          <a:prstGeom prst="rect">
            <a:avLst/>
          </a:prstGeom>
        </p:spPr>
        <p:txBody>
          <a:bodyPr vert="horz" wrap="square" lIns="0" tIns="36957" rIns="0" bIns="0" rtlCol="0">
            <a:spAutoFit/>
          </a:bodyPr>
          <a:lstStyle/>
          <a:p>
            <a:pPr marL="288925" indent="-171450">
              <a:lnSpc>
                <a:spcPct val="100000"/>
              </a:lnSpc>
              <a:spcBef>
                <a:spcPts val="400"/>
              </a:spcBef>
              <a:buFont typeface="Arial" panose="020B0604020202020204" pitchFamily="34" charset="0"/>
              <a:buChar char="•"/>
            </a:pPr>
            <a:r>
              <a:rPr lang="en-US" sz="600" spc="17" dirty="0">
                <a:solidFill>
                  <a:srgbClr val="221F1F"/>
                </a:solidFill>
                <a:latin typeface="Carnas medium"/>
                <a:ea typeface="+mn-ea"/>
                <a:cs typeface="Tahoma"/>
              </a:rPr>
              <a:t>Increasing average age of workers</a:t>
            </a:r>
            <a:endParaRPr lang="lt-LT" sz="600" spc="17" dirty="0">
              <a:solidFill>
                <a:srgbClr val="221F1F"/>
              </a:solidFill>
              <a:latin typeface="Carnas medium"/>
              <a:ea typeface="+mn-ea"/>
              <a:cs typeface="Tahoma"/>
            </a:endParaRPr>
          </a:p>
          <a:p>
            <a:pPr marL="288925" indent="-171450">
              <a:lnSpc>
                <a:spcPct val="100000"/>
              </a:lnSpc>
              <a:spcBef>
                <a:spcPts val="400"/>
              </a:spcBef>
              <a:buFont typeface="Arial" panose="020B0604020202020204" pitchFamily="34" charset="0"/>
              <a:buChar char="•"/>
            </a:pPr>
            <a:r>
              <a:rPr lang="en-US" sz="600" spc="17" dirty="0">
                <a:solidFill>
                  <a:srgbClr val="221F1F"/>
                </a:solidFill>
                <a:latin typeface="Carnas medium"/>
                <a:ea typeface="+mn-ea"/>
                <a:cs typeface="Tahoma"/>
              </a:rPr>
              <a:t>Ageing pipelines</a:t>
            </a:r>
            <a:endParaRPr lang="lt-LT" sz="600" spc="17" dirty="0">
              <a:solidFill>
                <a:srgbClr val="221F1F"/>
              </a:solidFill>
              <a:latin typeface="Carnas medium"/>
              <a:ea typeface="+mn-ea"/>
              <a:cs typeface="Tahoma"/>
            </a:endParaRPr>
          </a:p>
          <a:p>
            <a:pPr marL="288925" indent="-171450">
              <a:lnSpc>
                <a:spcPct val="100000"/>
              </a:lnSpc>
              <a:spcBef>
                <a:spcPts val="400"/>
              </a:spcBef>
              <a:buFont typeface="Arial" panose="020B0604020202020204" pitchFamily="34" charset="0"/>
              <a:buChar char="•"/>
            </a:pPr>
            <a:r>
              <a:rPr lang="en-US" sz="600" spc="17" dirty="0">
                <a:solidFill>
                  <a:srgbClr val="221F1F"/>
                </a:solidFill>
                <a:latin typeface="Carnas medium"/>
                <a:ea typeface="+mn-ea"/>
                <a:cs typeface="Tahoma"/>
              </a:rPr>
              <a:t>Asymmetric investment</a:t>
            </a:r>
            <a:endParaRPr lang="lt-LT" sz="600" spc="17" dirty="0">
              <a:solidFill>
                <a:srgbClr val="221F1F"/>
              </a:solidFill>
              <a:latin typeface="Carnas medium"/>
              <a:ea typeface="+mn-ea"/>
              <a:cs typeface="Tahoma"/>
            </a:endParaRPr>
          </a:p>
          <a:p>
            <a:pPr marL="288925" indent="-171450">
              <a:lnSpc>
                <a:spcPct val="100000"/>
              </a:lnSpc>
              <a:spcBef>
                <a:spcPts val="400"/>
              </a:spcBef>
              <a:buFont typeface="Arial" panose="020B0604020202020204" pitchFamily="34" charset="0"/>
              <a:buChar char="•"/>
            </a:pPr>
            <a:r>
              <a:rPr lang="en-US" sz="600" spc="17" dirty="0">
                <a:solidFill>
                  <a:srgbClr val="221F1F"/>
                </a:solidFill>
                <a:latin typeface="Carnas medium"/>
                <a:ea typeface="+mn-ea"/>
                <a:cs typeface="Tahoma"/>
              </a:rPr>
              <a:t>Not all wastewater is treated to the required standards</a:t>
            </a:r>
            <a:endParaRPr lang="lt-LT" sz="600" spc="17" dirty="0">
              <a:solidFill>
                <a:srgbClr val="221F1F"/>
              </a:solidFill>
              <a:latin typeface="Carnas medium"/>
              <a:ea typeface="+mn-ea"/>
              <a:cs typeface="Tahoma"/>
            </a:endParaRPr>
          </a:p>
          <a:p>
            <a:pPr marL="288925" indent="-171450">
              <a:lnSpc>
                <a:spcPct val="100000"/>
              </a:lnSpc>
              <a:spcBef>
                <a:spcPts val="400"/>
              </a:spcBef>
              <a:buFont typeface="Arial" panose="020B0604020202020204" pitchFamily="34" charset="0"/>
              <a:buChar char="•"/>
            </a:pPr>
            <a:r>
              <a:rPr lang="en-US" sz="600" spc="17" dirty="0">
                <a:solidFill>
                  <a:srgbClr val="221F1F"/>
                </a:solidFill>
                <a:latin typeface="Carnas medium"/>
                <a:ea typeface="+mn-ea"/>
                <a:cs typeface="Tahoma"/>
              </a:rPr>
              <a:t>Some consumers are supplied with 'raw' (untreated) water</a:t>
            </a:r>
            <a:endParaRPr lang="lt-LT" sz="600" spc="17" dirty="0">
              <a:solidFill>
                <a:srgbClr val="221F1F"/>
              </a:solidFill>
              <a:latin typeface="Carnas medium"/>
              <a:ea typeface="+mn-ea"/>
              <a:cs typeface="Tahoma"/>
            </a:endParaRPr>
          </a:p>
          <a:p>
            <a:pPr marL="288925" indent="-171450">
              <a:lnSpc>
                <a:spcPct val="100000"/>
              </a:lnSpc>
              <a:spcBef>
                <a:spcPts val="400"/>
              </a:spcBef>
              <a:buFont typeface="Arial" panose="020B0604020202020204" pitchFamily="34" charset="0"/>
              <a:buChar char="•"/>
            </a:pPr>
            <a:r>
              <a:rPr lang="en-US" sz="600" spc="17" dirty="0">
                <a:solidFill>
                  <a:srgbClr val="221F1F"/>
                </a:solidFill>
                <a:latin typeface="Carnas medium"/>
                <a:ea typeface="+mn-ea"/>
                <a:cs typeface="Tahoma"/>
              </a:rPr>
              <a:t>Allowable losses in multi-apartment buildings not complying with legal requirements</a:t>
            </a:r>
            <a:endParaRPr lang="lt-LT" sz="600" spc="17" dirty="0">
              <a:solidFill>
                <a:srgbClr val="221F1F"/>
              </a:solidFill>
              <a:latin typeface="Carnas medium"/>
              <a:ea typeface="+mn-ea"/>
              <a:cs typeface="Tahoma"/>
            </a:endParaRPr>
          </a:p>
          <a:p>
            <a:pPr marL="288925" indent="-171450">
              <a:lnSpc>
                <a:spcPct val="100000"/>
              </a:lnSpc>
              <a:spcBef>
                <a:spcPts val="400"/>
              </a:spcBef>
              <a:buFont typeface="Arial" panose="020B0604020202020204" pitchFamily="34" charset="0"/>
              <a:buChar char="•"/>
            </a:pPr>
            <a:r>
              <a:rPr lang="en-US" sz="600" spc="17" dirty="0">
                <a:solidFill>
                  <a:srgbClr val="221F1F"/>
                </a:solidFill>
                <a:latin typeface="Carnas medium"/>
                <a:ea typeface="+mn-ea"/>
                <a:cs typeface="Tahoma"/>
              </a:rPr>
              <a:t>High number of accidents in drinking water and sewage networks</a:t>
            </a:r>
            <a:endParaRPr lang="lt-LT" sz="600" spc="17" dirty="0">
              <a:solidFill>
                <a:srgbClr val="221F1F"/>
              </a:solidFill>
              <a:latin typeface="Carnas medium"/>
              <a:ea typeface="+mn-ea"/>
              <a:cs typeface="Tahoma"/>
            </a:endParaRPr>
          </a:p>
          <a:p>
            <a:pPr marL="288925" indent="-171450">
              <a:lnSpc>
                <a:spcPct val="100000"/>
              </a:lnSpc>
              <a:spcBef>
                <a:spcPts val="400"/>
              </a:spcBef>
              <a:buFont typeface="Arial" panose="020B0604020202020204" pitchFamily="34" charset="0"/>
              <a:buChar char="•"/>
            </a:pPr>
            <a:r>
              <a:rPr lang="en-US" sz="600" spc="17" dirty="0">
                <a:solidFill>
                  <a:srgbClr val="221F1F"/>
                </a:solidFill>
                <a:latin typeface="Carnas medium"/>
                <a:ea typeface="+mn-ea"/>
                <a:cs typeface="Tahoma"/>
              </a:rPr>
              <a:t>Variety of data and different information in different databases, IT systems</a:t>
            </a:r>
            <a:endParaRPr lang="lt-LT" sz="600" spc="17" dirty="0">
              <a:solidFill>
                <a:srgbClr val="221F1F"/>
              </a:solidFill>
              <a:latin typeface="Carnas medium"/>
              <a:ea typeface="+mn-ea"/>
              <a:cs typeface="Tahoma"/>
            </a:endParaRPr>
          </a:p>
          <a:p>
            <a:pPr marL="288925" indent="-171450">
              <a:lnSpc>
                <a:spcPct val="100000"/>
              </a:lnSpc>
              <a:spcBef>
                <a:spcPts val="400"/>
              </a:spcBef>
              <a:buFont typeface="Arial" panose="020B0604020202020204" pitchFamily="34" charset="0"/>
              <a:buChar char="•"/>
            </a:pPr>
            <a:r>
              <a:rPr lang="en-US" sz="600" spc="17" dirty="0">
                <a:solidFill>
                  <a:srgbClr val="221F1F"/>
                </a:solidFill>
                <a:latin typeface="Carnas medium"/>
                <a:ea typeface="+mn-ea"/>
                <a:cs typeface="Tahoma"/>
              </a:rPr>
              <a:t>Lack of a unified service accounting system</a:t>
            </a:r>
            <a:endParaRPr lang="lt-LT" sz="600" spc="17" dirty="0">
              <a:solidFill>
                <a:srgbClr val="221F1F"/>
              </a:solidFill>
              <a:latin typeface="Carnas medium"/>
              <a:ea typeface="+mn-ea"/>
              <a:cs typeface="Tahoma"/>
            </a:endParaRPr>
          </a:p>
          <a:p>
            <a:pPr marL="288925" indent="-171450">
              <a:lnSpc>
                <a:spcPct val="100000"/>
              </a:lnSpc>
              <a:spcBef>
                <a:spcPts val="400"/>
              </a:spcBef>
              <a:buFont typeface="Arial" panose="020B0604020202020204" pitchFamily="34" charset="0"/>
              <a:buChar char="•"/>
            </a:pPr>
            <a:r>
              <a:rPr lang="en-US" sz="600" spc="17" dirty="0">
                <a:solidFill>
                  <a:srgbClr val="221F1F"/>
                </a:solidFill>
                <a:latin typeface="Carnas medium"/>
                <a:ea typeface="+mn-ea"/>
                <a:cs typeface="Tahoma"/>
              </a:rPr>
              <a:t>Unattended real estate</a:t>
            </a:r>
            <a:endParaRPr lang="lt-LT" sz="600" spc="17" dirty="0">
              <a:solidFill>
                <a:srgbClr val="221F1F"/>
              </a:solidFill>
              <a:latin typeface="Carnas medium"/>
              <a:ea typeface="+mn-ea"/>
              <a:cs typeface="Tahoma"/>
            </a:endParaRPr>
          </a:p>
          <a:p>
            <a:pPr marL="288925" indent="-171450">
              <a:lnSpc>
                <a:spcPct val="100000"/>
              </a:lnSpc>
              <a:spcBef>
                <a:spcPts val="400"/>
              </a:spcBef>
              <a:buFont typeface="Arial" panose="020B0604020202020204" pitchFamily="34" charset="0"/>
              <a:buChar char="•"/>
            </a:pPr>
            <a:r>
              <a:rPr lang="en-US" sz="600" spc="17" dirty="0">
                <a:solidFill>
                  <a:srgbClr val="221F1F"/>
                </a:solidFill>
                <a:latin typeface="Carnas medium"/>
                <a:ea typeface="+mn-ea"/>
                <a:cs typeface="Tahoma"/>
              </a:rPr>
              <a:t>Works carried out under hazardous conditions</a:t>
            </a:r>
            <a:endParaRPr lang="lt-LT" sz="600" spc="17" dirty="0">
              <a:solidFill>
                <a:srgbClr val="221F1F"/>
              </a:solidFill>
              <a:latin typeface="Carnas medium"/>
              <a:ea typeface="+mn-ea"/>
              <a:cs typeface="Tahoma"/>
            </a:endParaRPr>
          </a:p>
          <a:p>
            <a:pPr marL="288925" indent="-171450">
              <a:lnSpc>
                <a:spcPct val="100000"/>
              </a:lnSpc>
              <a:spcBef>
                <a:spcPts val="400"/>
              </a:spcBef>
              <a:buFont typeface="Arial" panose="020B0604020202020204" pitchFamily="34" charset="0"/>
              <a:buChar char="•"/>
            </a:pPr>
            <a:r>
              <a:rPr lang="en-US" sz="600" spc="17" dirty="0">
                <a:solidFill>
                  <a:srgbClr val="221F1F"/>
                </a:solidFill>
                <a:latin typeface="Carnas medium"/>
                <a:ea typeface="+mn-ea"/>
                <a:cs typeface="Tahoma"/>
              </a:rPr>
              <a:t>Existing infrastructure unable to cope with the instantaneous rise in wastewater volumes during heavy rainfall</a:t>
            </a:r>
            <a:endParaRPr lang="lt-LT" sz="600" spc="17" dirty="0">
              <a:solidFill>
                <a:srgbClr val="221F1F"/>
              </a:solidFill>
              <a:latin typeface="Carnas medium"/>
              <a:ea typeface="+mn-ea"/>
              <a:cs typeface="Tahoma"/>
            </a:endParaRPr>
          </a:p>
        </p:txBody>
      </p:sp>
      <p:sp>
        <p:nvSpPr>
          <p:cNvPr id="12" name="object 6">
            <a:extLst>
              <a:ext uri="{FF2B5EF4-FFF2-40B4-BE49-F238E27FC236}">
                <a16:creationId xmlns:a16="http://schemas.microsoft.com/office/drawing/2014/main" id="{C2A1F591-6189-E26A-B19A-D40393B70EDB}"/>
              </a:ext>
            </a:extLst>
          </p:cNvPr>
          <p:cNvSpPr txBox="1"/>
          <p:nvPr/>
        </p:nvSpPr>
        <p:spPr>
          <a:xfrm>
            <a:off x="6535406" y="2108898"/>
            <a:ext cx="2057400" cy="2099421"/>
          </a:xfrm>
          <a:prstGeom prst="rect">
            <a:avLst/>
          </a:prstGeom>
        </p:spPr>
        <p:txBody>
          <a:bodyPr vert="horz" wrap="square" lIns="0" tIns="36957" rIns="0" bIns="0" rtlCol="0">
            <a:spAutoFit/>
          </a:bodyPr>
          <a:lstStyle/>
          <a:p>
            <a:pPr marL="288925" indent="-171450">
              <a:lnSpc>
                <a:spcPct val="100000"/>
              </a:lnSpc>
              <a:spcBef>
                <a:spcPts val="400"/>
              </a:spcBef>
              <a:buFont typeface="Arial" panose="020B0604020202020204" pitchFamily="34" charset="0"/>
              <a:buChar char="•"/>
            </a:pPr>
            <a:r>
              <a:rPr lang="en-GB" sz="600" spc="17" dirty="0">
                <a:solidFill>
                  <a:srgbClr val="221F1F"/>
                </a:solidFill>
                <a:latin typeface="Carnas medium"/>
                <a:ea typeface="+mn-ea"/>
                <a:cs typeface="Tahoma"/>
              </a:rPr>
              <a:t>Direct impact of military/hybrid actions on the Company's operations</a:t>
            </a:r>
          </a:p>
          <a:p>
            <a:pPr marL="288925" indent="-171450">
              <a:lnSpc>
                <a:spcPct val="100000"/>
              </a:lnSpc>
              <a:spcBef>
                <a:spcPts val="400"/>
              </a:spcBef>
              <a:buFont typeface="Arial" panose="020B0604020202020204" pitchFamily="34" charset="0"/>
              <a:buChar char="•"/>
            </a:pPr>
            <a:r>
              <a:rPr lang="en-GB" sz="600" spc="17" dirty="0">
                <a:solidFill>
                  <a:srgbClr val="221F1F"/>
                </a:solidFill>
                <a:latin typeface="Carnas medium"/>
                <a:ea typeface="+mn-ea"/>
                <a:cs typeface="Tahoma"/>
              </a:rPr>
              <a:t>Consequences of the accident at </a:t>
            </a:r>
            <a:r>
              <a:rPr lang="en-GB" sz="600" spc="17" dirty="0" err="1">
                <a:solidFill>
                  <a:srgbClr val="221F1F"/>
                </a:solidFill>
                <a:latin typeface="Carnas medium"/>
                <a:ea typeface="+mn-ea"/>
                <a:cs typeface="Tahoma"/>
              </a:rPr>
              <a:t>Astravas</a:t>
            </a:r>
            <a:r>
              <a:rPr lang="en-GB" sz="600" spc="17" dirty="0">
                <a:solidFill>
                  <a:srgbClr val="221F1F"/>
                </a:solidFill>
                <a:latin typeface="Carnas medium"/>
                <a:ea typeface="+mn-ea"/>
                <a:cs typeface="Tahoma"/>
              </a:rPr>
              <a:t> NPP</a:t>
            </a:r>
          </a:p>
          <a:p>
            <a:pPr marL="288925" indent="-171450">
              <a:lnSpc>
                <a:spcPct val="100000"/>
              </a:lnSpc>
              <a:spcBef>
                <a:spcPts val="400"/>
              </a:spcBef>
              <a:buFont typeface="Arial" panose="020B0604020202020204" pitchFamily="34" charset="0"/>
              <a:buChar char="•"/>
            </a:pPr>
            <a:r>
              <a:rPr lang="en-GB" sz="600" spc="17" dirty="0">
                <a:solidFill>
                  <a:srgbClr val="221F1F"/>
                </a:solidFill>
                <a:latin typeface="Carnas medium"/>
                <a:ea typeface="+mn-ea"/>
                <a:cs typeface="Tahoma"/>
              </a:rPr>
              <a:t> Changing legal environment</a:t>
            </a:r>
          </a:p>
          <a:p>
            <a:pPr marL="288925" indent="-171450">
              <a:lnSpc>
                <a:spcPct val="100000"/>
              </a:lnSpc>
              <a:spcBef>
                <a:spcPts val="400"/>
              </a:spcBef>
              <a:buFont typeface="Arial" panose="020B0604020202020204" pitchFamily="34" charset="0"/>
              <a:buChar char="•"/>
            </a:pPr>
            <a:r>
              <a:rPr lang="en-GB" sz="600" spc="17" dirty="0">
                <a:solidFill>
                  <a:srgbClr val="221F1F"/>
                </a:solidFill>
                <a:latin typeface="Carnas medium"/>
                <a:ea typeface="+mn-ea"/>
                <a:cs typeface="Tahoma"/>
              </a:rPr>
              <a:t>Dependence on electricity supplier, rising energy prices with a direct impact on the company's operations </a:t>
            </a:r>
          </a:p>
          <a:p>
            <a:pPr marL="288925" indent="-171450">
              <a:lnSpc>
                <a:spcPct val="100000"/>
              </a:lnSpc>
              <a:spcBef>
                <a:spcPts val="400"/>
              </a:spcBef>
              <a:buFont typeface="Arial" panose="020B0604020202020204" pitchFamily="34" charset="0"/>
              <a:buChar char="•"/>
            </a:pPr>
            <a:r>
              <a:rPr lang="en-GB" sz="600" spc="17" dirty="0">
                <a:solidFill>
                  <a:srgbClr val="221F1F"/>
                </a:solidFill>
                <a:latin typeface="Carnas medium"/>
                <a:ea typeface="+mn-ea"/>
                <a:cs typeface="Tahoma"/>
              </a:rPr>
              <a:t>Regulatory high emission limit values do not encourage operators to invest in more sustainable technologies Increasing environmental requirements and public expectations </a:t>
            </a:r>
          </a:p>
          <a:p>
            <a:pPr marL="288925" indent="-171450">
              <a:lnSpc>
                <a:spcPct val="100000"/>
              </a:lnSpc>
              <a:spcBef>
                <a:spcPts val="400"/>
              </a:spcBef>
              <a:buFont typeface="Arial" panose="020B0604020202020204" pitchFamily="34" charset="0"/>
              <a:buChar char="•"/>
            </a:pPr>
            <a:r>
              <a:rPr lang="en-GB" sz="600" spc="17" dirty="0">
                <a:solidFill>
                  <a:srgbClr val="221F1F"/>
                </a:solidFill>
                <a:latin typeface="Carnas medium"/>
                <a:ea typeface="+mn-ea"/>
                <a:cs typeface="Tahoma"/>
              </a:rPr>
              <a:t>Some important areas such as cyber and energy resilience, energy independence, etc. (e.g. mono-combustion) are not supported at national and EU level Increasing competition in the labour market </a:t>
            </a:r>
          </a:p>
          <a:p>
            <a:pPr marL="288925" indent="-171450">
              <a:lnSpc>
                <a:spcPct val="100000"/>
              </a:lnSpc>
              <a:spcBef>
                <a:spcPts val="400"/>
              </a:spcBef>
              <a:buFont typeface="Arial" panose="020B0604020202020204" pitchFamily="34" charset="0"/>
              <a:buChar char="•"/>
            </a:pPr>
            <a:r>
              <a:rPr lang="en-GB" sz="600" spc="17" dirty="0">
                <a:solidFill>
                  <a:srgbClr val="221F1F"/>
                </a:solidFill>
                <a:latin typeface="Carnas medium"/>
                <a:ea typeface="+mn-ea"/>
                <a:cs typeface="Tahoma"/>
              </a:rPr>
              <a:t>Changing hydrological regimes due to climate change (rainfalls, thaws, etc.)</a:t>
            </a:r>
          </a:p>
        </p:txBody>
      </p:sp>
      <p:sp>
        <p:nvSpPr>
          <p:cNvPr id="13" name="object 6">
            <a:extLst>
              <a:ext uri="{FF2B5EF4-FFF2-40B4-BE49-F238E27FC236}">
                <a16:creationId xmlns:a16="http://schemas.microsoft.com/office/drawing/2014/main" id="{D4255477-9A15-5696-3A54-201B0C09DEB0}"/>
              </a:ext>
            </a:extLst>
          </p:cNvPr>
          <p:cNvSpPr txBox="1"/>
          <p:nvPr/>
        </p:nvSpPr>
        <p:spPr>
          <a:xfrm>
            <a:off x="4457700" y="2108898"/>
            <a:ext cx="1983712" cy="1730089"/>
          </a:xfrm>
          <a:prstGeom prst="rect">
            <a:avLst/>
          </a:prstGeom>
        </p:spPr>
        <p:txBody>
          <a:bodyPr vert="horz" wrap="square" lIns="0" tIns="36957" rIns="0" bIns="0" rtlCol="0">
            <a:spAutoFit/>
          </a:bodyPr>
          <a:lstStyle/>
          <a:p>
            <a:pPr marL="288925" indent="-171450">
              <a:lnSpc>
                <a:spcPct val="100000"/>
              </a:lnSpc>
              <a:spcBef>
                <a:spcPts val="400"/>
              </a:spcBef>
              <a:buFont typeface="Arial" panose="020B0604020202020204" pitchFamily="34" charset="0"/>
              <a:buChar char="•"/>
            </a:pPr>
            <a:r>
              <a:rPr lang="en-GB" sz="600" spc="17" dirty="0">
                <a:solidFill>
                  <a:srgbClr val="221F1F"/>
                </a:solidFill>
                <a:latin typeface="Carnas medium"/>
                <a:ea typeface="+mn-ea"/>
                <a:cs typeface="Tahoma"/>
              </a:rPr>
              <a:t>Remote reading of meter data, more convenience for customers and lower losses</a:t>
            </a:r>
          </a:p>
          <a:p>
            <a:pPr marL="288925" indent="-171450">
              <a:lnSpc>
                <a:spcPct val="100000"/>
              </a:lnSpc>
              <a:spcBef>
                <a:spcPts val="400"/>
              </a:spcBef>
              <a:buFont typeface="Arial" panose="020B0604020202020204" pitchFamily="34" charset="0"/>
              <a:buChar char="•"/>
            </a:pPr>
            <a:r>
              <a:rPr lang="en-GB" sz="600" spc="17" dirty="0">
                <a:solidFill>
                  <a:srgbClr val="221F1F"/>
                </a:solidFill>
                <a:latin typeface="Carnas medium"/>
                <a:ea typeface="+mn-ea"/>
                <a:cs typeface="Tahoma"/>
              </a:rPr>
              <a:t>Improving efficiency in the implementation of digitisation projects by introducing LEAN culture</a:t>
            </a:r>
          </a:p>
          <a:p>
            <a:pPr marL="288925" indent="-171450">
              <a:lnSpc>
                <a:spcPct val="100000"/>
              </a:lnSpc>
              <a:spcBef>
                <a:spcPts val="400"/>
              </a:spcBef>
              <a:buFont typeface="Arial" panose="020B0604020202020204" pitchFamily="34" charset="0"/>
              <a:buChar char="•"/>
            </a:pPr>
            <a:r>
              <a:rPr lang="en-GB" sz="600" spc="17" dirty="0">
                <a:solidFill>
                  <a:srgbClr val="221F1F"/>
                </a:solidFill>
                <a:latin typeface="Carnas medium"/>
                <a:ea typeface="+mn-ea"/>
                <a:cs typeface="Tahoma"/>
              </a:rPr>
              <a:t>Transformation of the water management sector, possibility to become a regional supplier</a:t>
            </a:r>
          </a:p>
          <a:p>
            <a:pPr marL="288925" indent="-171450">
              <a:lnSpc>
                <a:spcPct val="100000"/>
              </a:lnSpc>
              <a:spcBef>
                <a:spcPts val="400"/>
              </a:spcBef>
              <a:buFont typeface="Arial" panose="020B0604020202020204" pitchFamily="34" charset="0"/>
              <a:buChar char="•"/>
            </a:pPr>
            <a:r>
              <a:rPr lang="en-GB" sz="600" spc="17" dirty="0">
                <a:solidFill>
                  <a:srgbClr val="221F1F"/>
                </a:solidFill>
                <a:latin typeface="Carnas medium"/>
                <a:ea typeface="+mn-ea"/>
                <a:cs typeface="Tahoma"/>
              </a:rPr>
              <a:t>Synergies with other municipal enterprises of Vilnius City Increase energy neutrality</a:t>
            </a:r>
          </a:p>
          <a:p>
            <a:pPr marL="288925" indent="-171450">
              <a:lnSpc>
                <a:spcPct val="100000"/>
              </a:lnSpc>
              <a:spcBef>
                <a:spcPts val="400"/>
              </a:spcBef>
              <a:buFont typeface="Arial" panose="020B0604020202020204" pitchFamily="34" charset="0"/>
              <a:buChar char="•"/>
            </a:pPr>
            <a:r>
              <a:rPr lang="en-GB" sz="600" spc="17" dirty="0">
                <a:solidFill>
                  <a:srgbClr val="221F1F"/>
                </a:solidFill>
                <a:latin typeface="Carnas medium"/>
                <a:ea typeface="+mn-ea"/>
                <a:cs typeface="Tahoma"/>
              </a:rPr>
              <a:t>Possibility to reduce environmental pollution by connecting customers to a centralised system</a:t>
            </a:r>
          </a:p>
          <a:p>
            <a:pPr marL="288925" indent="-171450">
              <a:lnSpc>
                <a:spcPct val="100000"/>
              </a:lnSpc>
              <a:spcBef>
                <a:spcPts val="400"/>
              </a:spcBef>
              <a:buFont typeface="Arial" panose="020B0604020202020204" pitchFamily="34" charset="0"/>
              <a:buChar char="•"/>
            </a:pPr>
            <a:r>
              <a:rPr lang="en-GB" sz="600" spc="17" dirty="0">
                <a:solidFill>
                  <a:srgbClr val="221F1F"/>
                </a:solidFill>
                <a:latin typeface="Carnas medium"/>
                <a:ea typeface="+mn-ea"/>
                <a:cs typeface="Tahoma"/>
              </a:rPr>
              <a:t>Opportunity to contribute to the development of new water management technologies and innovation</a:t>
            </a:r>
            <a:endParaRPr lang="lt-LT" sz="600" spc="17" dirty="0">
              <a:solidFill>
                <a:srgbClr val="221F1F"/>
              </a:solidFill>
              <a:latin typeface="Carnas medium"/>
              <a:ea typeface="+mn-ea"/>
              <a:cs typeface="Tahoma"/>
            </a:endParaRPr>
          </a:p>
          <a:p>
            <a:pPr marL="288925" indent="-171450">
              <a:lnSpc>
                <a:spcPct val="100000"/>
              </a:lnSpc>
              <a:spcBef>
                <a:spcPts val="400"/>
              </a:spcBef>
              <a:buFont typeface="Arial" panose="020B0604020202020204" pitchFamily="34" charset="0"/>
              <a:buChar char="•"/>
            </a:pPr>
            <a:r>
              <a:rPr lang="en-GB" sz="600" spc="17" dirty="0">
                <a:solidFill>
                  <a:srgbClr val="221F1F"/>
                </a:solidFill>
                <a:latin typeface="Carnas medium"/>
                <a:ea typeface="+mn-ea"/>
                <a:cs typeface="Tahoma"/>
              </a:rPr>
              <a:t>Application of circular economy principles, reduction of CO2 emissions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E6F7FE"/>
        </a:solidFill>
        <a:effectLst/>
      </p:bgPr>
    </p:bg>
    <p:spTree>
      <p:nvGrpSpPr>
        <p:cNvPr id="1" name=""/>
        <p:cNvGrpSpPr/>
        <p:nvPr/>
      </p:nvGrpSpPr>
      <p:grpSpPr>
        <a:xfrm>
          <a:off x="0" y="0"/>
          <a:ext cx="0" cy="0"/>
          <a:chOff x="0" y="0"/>
          <a:chExt cx="0" cy="0"/>
        </a:xfrm>
      </p:grpSpPr>
      <p:sp>
        <p:nvSpPr>
          <p:cNvPr id="15" name="object 15"/>
          <p:cNvSpPr txBox="1">
            <a:spLocks noGrp="1"/>
          </p:cNvSpPr>
          <p:nvPr>
            <p:ph type="title"/>
          </p:nvPr>
        </p:nvSpPr>
        <p:spPr>
          <a:xfrm>
            <a:off x="939591" y="2114550"/>
            <a:ext cx="4837695" cy="716259"/>
          </a:xfrm>
          <a:prstGeom prst="rect">
            <a:avLst/>
          </a:prstGeom>
        </p:spPr>
        <p:txBody>
          <a:bodyPr vert="horz" wrap="square" lIns="0" tIns="5498" rIns="0" bIns="0" rtlCol="0">
            <a:spAutoFit/>
          </a:bodyPr>
          <a:lstStyle/>
          <a:p>
            <a:pPr marL="6109" marR="2444">
              <a:spcBef>
                <a:spcPts val="43"/>
              </a:spcBef>
            </a:pPr>
            <a:r>
              <a:rPr lang="en-US" sz="2309" spc="142" dirty="0">
                <a:solidFill>
                  <a:srgbClr val="006EB9"/>
                </a:solidFill>
                <a:latin typeface="Carnas-Medium" panose="02000603000000020004" pitchFamily="50" charset="0"/>
              </a:rPr>
              <a:t>STAKEHOLDERS AND COMPANY</a:t>
            </a:r>
            <a:r>
              <a:rPr lang="lt-LT" sz="2309" spc="142" dirty="0">
                <a:solidFill>
                  <a:srgbClr val="006EB9"/>
                </a:solidFill>
                <a:latin typeface="Carnas-Medium" panose="02000603000000020004" pitchFamily="50" charset="0"/>
              </a:rPr>
              <a:t> COMMITMENTS</a:t>
            </a:r>
            <a:endParaRPr sz="2309" spc="142" dirty="0">
              <a:solidFill>
                <a:srgbClr val="006EB9"/>
              </a:solidFill>
              <a:latin typeface="Carnas-Medium" panose="02000603000000020004" pitchFamily="50" charset="0"/>
            </a:endParaRPr>
          </a:p>
        </p:txBody>
      </p:sp>
      <p:pic>
        <p:nvPicPr>
          <p:cNvPr id="16" name="Рисунок 15">
            <a:extLst>
              <a:ext uri="{FF2B5EF4-FFF2-40B4-BE49-F238E27FC236}">
                <a16:creationId xmlns:a16="http://schemas.microsoft.com/office/drawing/2014/main" id="{EBEE5EA6-8E94-4C5F-A50C-71606991F3D7}"/>
              </a:ext>
            </a:extLst>
          </p:cNvPr>
          <p:cNvPicPr>
            <a:picLocks noChangeAspect="1"/>
          </p:cNvPicPr>
          <p:nvPr/>
        </p:nvPicPr>
        <p:blipFill>
          <a:blip r:embed="rId2" cstate="print">
            <a:extLst>
              <a:ext uri="{96DAC541-7B7A-43D3-8B79-37D633B846F1}">
                <asvg:svgBlip xmlns:asvg="http://schemas.microsoft.com/office/drawing/2016/SVG/main" r:embed="rId3"/>
              </a:ext>
            </a:extLst>
          </a:blip>
          <a:stretch>
            <a:fillRect/>
          </a:stretch>
        </p:blipFill>
        <p:spPr>
          <a:xfrm>
            <a:off x="939591" y="1565824"/>
            <a:ext cx="2337010" cy="360332"/>
          </a:xfrm>
          <a:prstGeom prst="rect">
            <a:avLst/>
          </a:prstGeom>
        </p:spPr>
      </p:pic>
      <p:pic>
        <p:nvPicPr>
          <p:cNvPr id="2" name="object 4">
            <a:extLst>
              <a:ext uri="{FF2B5EF4-FFF2-40B4-BE49-F238E27FC236}">
                <a16:creationId xmlns:a16="http://schemas.microsoft.com/office/drawing/2014/main" id="{D0B00A37-C0B4-9324-1737-65413DAD46A9}"/>
              </a:ext>
            </a:extLst>
          </p:cNvPr>
          <p:cNvPicPr/>
          <p:nvPr/>
        </p:nvPicPr>
        <p:blipFill>
          <a:blip r:embed="rId4" cstate="print"/>
          <a:stretch>
            <a:fillRect/>
          </a:stretch>
        </p:blipFill>
        <p:spPr>
          <a:xfrm>
            <a:off x="-76200" y="3207572"/>
            <a:ext cx="9144000" cy="20193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000" y="396446"/>
            <a:ext cx="6019800" cy="312046"/>
          </a:xfrm>
          <a:prstGeom prst="rect">
            <a:avLst/>
          </a:prstGeom>
        </p:spPr>
        <p:txBody>
          <a:bodyPr vert="horz" wrap="square" lIns="0" tIns="5498" rIns="0" bIns="0" rtlCol="0">
            <a:spAutoFit/>
          </a:bodyPr>
          <a:lstStyle/>
          <a:p>
            <a:pPr marL="6109" marR="2444">
              <a:lnSpc>
                <a:spcPct val="100600"/>
              </a:lnSpc>
              <a:spcBef>
                <a:spcPts val="43"/>
              </a:spcBef>
            </a:pPr>
            <a:r>
              <a:rPr lang="en-GB" sz="1972" spc="103" dirty="0">
                <a:latin typeface="Carnas-Medium" panose="02000603000000020004" pitchFamily="50" charset="0"/>
              </a:rPr>
              <a:t>Stakeholders and Company</a:t>
            </a:r>
            <a:r>
              <a:rPr lang="lt-LT" sz="1972" spc="103" dirty="0">
                <a:latin typeface="Carnas-Medium" panose="02000603000000020004" pitchFamily="50" charset="0"/>
              </a:rPr>
              <a:t> </a:t>
            </a:r>
            <a:r>
              <a:rPr lang="en-GB" sz="1972" spc="103" dirty="0">
                <a:latin typeface="Carnas-Medium" panose="02000603000000020004" pitchFamily="50" charset="0"/>
              </a:rPr>
              <a:t>commitments</a:t>
            </a:r>
          </a:p>
        </p:txBody>
      </p:sp>
      <p:grpSp>
        <p:nvGrpSpPr>
          <p:cNvPr id="13" name="Группа 12">
            <a:extLst>
              <a:ext uri="{FF2B5EF4-FFF2-40B4-BE49-F238E27FC236}">
                <a16:creationId xmlns:a16="http://schemas.microsoft.com/office/drawing/2014/main" id="{FB2F1BE1-E06E-41EE-A305-3843B09F857B}"/>
              </a:ext>
            </a:extLst>
          </p:cNvPr>
          <p:cNvGrpSpPr/>
          <p:nvPr/>
        </p:nvGrpSpPr>
        <p:grpSpPr>
          <a:xfrm>
            <a:off x="762000" y="1352550"/>
            <a:ext cx="7630322" cy="3444433"/>
            <a:chOff x="1418936" y="1291081"/>
            <a:chExt cx="6312207" cy="3444433"/>
          </a:xfrm>
        </p:grpSpPr>
        <p:sp>
          <p:nvSpPr>
            <p:cNvPr id="12" name="Прямоугольник 11">
              <a:extLst>
                <a:ext uri="{FF2B5EF4-FFF2-40B4-BE49-F238E27FC236}">
                  <a16:creationId xmlns:a16="http://schemas.microsoft.com/office/drawing/2014/main" id="{CE35561A-83D3-48A8-A1EF-1168DC6EF3B4}"/>
                </a:ext>
              </a:extLst>
            </p:cNvPr>
            <p:cNvSpPr/>
            <p:nvPr/>
          </p:nvSpPr>
          <p:spPr>
            <a:xfrm>
              <a:off x="4609645" y="1291081"/>
              <a:ext cx="3109027" cy="482985"/>
            </a:xfrm>
            <a:prstGeom prst="rect">
              <a:avLst/>
            </a:prstGeom>
            <a:solidFill>
              <a:srgbClr val="C0D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1" name="Прямоугольник 10">
              <a:extLst>
                <a:ext uri="{FF2B5EF4-FFF2-40B4-BE49-F238E27FC236}">
                  <a16:creationId xmlns:a16="http://schemas.microsoft.com/office/drawing/2014/main" id="{454977C4-302A-41B3-BAF8-84D5BC533DEF}"/>
                </a:ext>
              </a:extLst>
            </p:cNvPr>
            <p:cNvSpPr/>
            <p:nvPr/>
          </p:nvSpPr>
          <p:spPr>
            <a:xfrm>
              <a:off x="1418939" y="1291081"/>
              <a:ext cx="3109027" cy="482985"/>
            </a:xfrm>
            <a:prstGeom prst="rect">
              <a:avLst/>
            </a:prstGeom>
            <a:solidFill>
              <a:srgbClr val="16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4" name="object 4"/>
            <p:cNvSpPr/>
            <p:nvPr/>
          </p:nvSpPr>
          <p:spPr>
            <a:xfrm>
              <a:off x="1418936" y="1754483"/>
              <a:ext cx="3115422" cy="2981031"/>
            </a:xfrm>
            <a:custGeom>
              <a:avLst/>
              <a:gdLst/>
              <a:ahLst/>
              <a:cxnLst/>
              <a:rect l="l" t="t" r="r" b="b"/>
              <a:pathLst>
                <a:path w="6477000" h="6197600">
                  <a:moveTo>
                    <a:pt x="6476390" y="0"/>
                  </a:moveTo>
                  <a:lnTo>
                    <a:pt x="0" y="0"/>
                  </a:lnTo>
                  <a:lnTo>
                    <a:pt x="0" y="6197409"/>
                  </a:lnTo>
                  <a:lnTo>
                    <a:pt x="6476390" y="6197409"/>
                  </a:lnTo>
                  <a:lnTo>
                    <a:pt x="6476390" y="0"/>
                  </a:lnTo>
                  <a:close/>
                </a:path>
              </a:pathLst>
            </a:custGeom>
            <a:solidFill>
              <a:srgbClr val="16B3E1">
                <a:alpha val="29998"/>
              </a:srgbClr>
            </a:solidFill>
          </p:spPr>
          <p:txBody>
            <a:bodyPr wrap="square" lIns="0" tIns="0" rIns="0" bIns="0" rtlCol="0"/>
            <a:lstStyle/>
            <a:p>
              <a:endParaRPr/>
            </a:p>
          </p:txBody>
        </p:sp>
        <p:sp>
          <p:nvSpPr>
            <p:cNvPr id="5" name="object 5"/>
            <p:cNvSpPr/>
            <p:nvPr/>
          </p:nvSpPr>
          <p:spPr>
            <a:xfrm>
              <a:off x="4616039" y="1754483"/>
              <a:ext cx="3115104" cy="2981031"/>
            </a:xfrm>
            <a:custGeom>
              <a:avLst/>
              <a:gdLst/>
              <a:ahLst/>
              <a:cxnLst/>
              <a:rect l="l" t="t" r="r" b="b"/>
              <a:pathLst>
                <a:path w="6458584" h="6197600">
                  <a:moveTo>
                    <a:pt x="6458000" y="0"/>
                  </a:moveTo>
                  <a:lnTo>
                    <a:pt x="0" y="0"/>
                  </a:lnTo>
                  <a:lnTo>
                    <a:pt x="0" y="6197409"/>
                  </a:lnTo>
                  <a:lnTo>
                    <a:pt x="6458000" y="6197409"/>
                  </a:lnTo>
                  <a:lnTo>
                    <a:pt x="6458000" y="0"/>
                  </a:lnTo>
                  <a:close/>
                </a:path>
              </a:pathLst>
            </a:custGeom>
            <a:solidFill>
              <a:srgbClr val="C0D637">
                <a:alpha val="29998"/>
              </a:srgbClr>
            </a:solidFill>
          </p:spPr>
          <p:txBody>
            <a:bodyPr wrap="square" lIns="0" tIns="0" rIns="0" bIns="0" rtlCol="0"/>
            <a:lstStyle/>
            <a:p>
              <a:endParaRPr dirty="0"/>
            </a:p>
          </p:txBody>
        </p:sp>
        <p:sp>
          <p:nvSpPr>
            <p:cNvPr id="7" name="object 7"/>
            <p:cNvSpPr txBox="1"/>
            <p:nvPr/>
          </p:nvSpPr>
          <p:spPr>
            <a:xfrm>
              <a:off x="1870309" y="1350128"/>
              <a:ext cx="2206284" cy="312663"/>
            </a:xfrm>
            <a:prstGeom prst="rect">
              <a:avLst/>
            </a:prstGeom>
            <a:noFill/>
          </p:spPr>
          <p:txBody>
            <a:bodyPr vert="horz" wrap="square" lIns="0" tIns="141110" rIns="0" bIns="0" rtlCol="0">
              <a:spAutoFit/>
            </a:bodyPr>
            <a:lstStyle/>
            <a:p>
              <a:pPr algn="ctr">
                <a:spcBef>
                  <a:spcPts val="1111"/>
                </a:spcBef>
              </a:pPr>
              <a:r>
                <a:rPr lang="lt-LT" sz="1106" b="1" spc="60" dirty="0">
                  <a:latin typeface="Carnas-Medium" panose="02000603000000020004" pitchFamily="50" charset="0"/>
                  <a:cs typeface="Calibri"/>
                </a:rPr>
                <a:t>THE PUBLIC</a:t>
              </a:r>
              <a:endParaRPr sz="1106" b="1" dirty="0">
                <a:latin typeface="Carnas-Medium" panose="02000603000000020004" pitchFamily="50" charset="0"/>
                <a:cs typeface="Calibri"/>
              </a:endParaRPr>
            </a:p>
          </p:txBody>
        </p:sp>
        <p:sp>
          <p:nvSpPr>
            <p:cNvPr id="10" name="object 10"/>
            <p:cNvSpPr txBox="1"/>
            <p:nvPr/>
          </p:nvSpPr>
          <p:spPr>
            <a:xfrm>
              <a:off x="4616040" y="1326369"/>
              <a:ext cx="3106564" cy="329009"/>
            </a:xfrm>
            <a:prstGeom prst="rect">
              <a:avLst/>
            </a:prstGeom>
            <a:noFill/>
          </p:spPr>
          <p:txBody>
            <a:bodyPr vert="horz" wrap="square" lIns="0" tIns="157298" rIns="0" bIns="0" rtlCol="0">
              <a:spAutoFit/>
            </a:bodyPr>
            <a:lstStyle/>
            <a:p>
              <a:pPr algn="ctr">
                <a:spcBef>
                  <a:spcPts val="1239"/>
                </a:spcBef>
              </a:pPr>
              <a:r>
                <a:rPr lang="lt-LT" sz="1106" b="1" spc="60" dirty="0">
                  <a:latin typeface="Carnas-Medium" panose="02000603000000020004" pitchFamily="50" charset="0"/>
                  <a:cs typeface="Calibri"/>
                </a:rPr>
                <a:t>CUSTOMERS</a:t>
              </a:r>
              <a:endParaRPr sz="1106" b="1" spc="60" dirty="0">
                <a:latin typeface="Carnas-Medium" panose="02000603000000020004" pitchFamily="50" charset="0"/>
                <a:cs typeface="Calibri"/>
              </a:endParaRPr>
            </a:p>
          </p:txBody>
        </p:sp>
      </p:grpSp>
      <p:sp>
        <p:nvSpPr>
          <p:cNvPr id="21" name="object 7">
            <a:extLst>
              <a:ext uri="{FF2B5EF4-FFF2-40B4-BE49-F238E27FC236}">
                <a16:creationId xmlns:a16="http://schemas.microsoft.com/office/drawing/2014/main" id="{B05D8F78-EFE4-5A89-D8D7-907059777DC7}"/>
              </a:ext>
            </a:extLst>
          </p:cNvPr>
          <p:cNvSpPr txBox="1"/>
          <p:nvPr/>
        </p:nvSpPr>
        <p:spPr>
          <a:xfrm>
            <a:off x="886551" y="2022611"/>
            <a:ext cx="3519757" cy="480145"/>
          </a:xfrm>
          <a:prstGeom prst="rect">
            <a:avLst/>
          </a:prstGeom>
        </p:spPr>
        <p:txBody>
          <a:bodyPr vert="horz" wrap="square" lIns="0" tIns="6109" rIns="0" bIns="0" rtlCol="0">
            <a:spAutoFit/>
          </a:bodyPr>
          <a:lstStyle/>
          <a:p>
            <a:pPr marL="6109" marR="2444" algn="ctr">
              <a:spcBef>
                <a:spcPts val="48"/>
              </a:spcBef>
            </a:pPr>
            <a:r>
              <a:rPr lang="en-GB" sz="770" b="1" spc="55" dirty="0">
                <a:solidFill>
                  <a:srgbClr val="221F1F"/>
                </a:solidFill>
                <a:latin typeface="Carnas medium"/>
                <a:cs typeface="Calibri"/>
              </a:rPr>
              <a:t>Stakeholder description</a:t>
            </a:r>
          </a:p>
          <a:p>
            <a:pPr marL="6109" marR="2444" algn="ctr">
              <a:spcBef>
                <a:spcPts val="48"/>
              </a:spcBef>
            </a:pPr>
            <a:r>
              <a:rPr lang="en-GB" sz="770" dirty="0">
                <a:latin typeface="Carnas medium"/>
                <a:cs typeface="Calibri"/>
              </a:rPr>
              <a:t>Residents of Vilnius City, Vilnius, Šalčininkai, Švenčionys districts and the general public of Lithuania, who have the constitutional right to a safe, healthy and clean environment</a:t>
            </a:r>
          </a:p>
        </p:txBody>
      </p:sp>
      <p:sp>
        <p:nvSpPr>
          <p:cNvPr id="22" name="object 7">
            <a:extLst>
              <a:ext uri="{FF2B5EF4-FFF2-40B4-BE49-F238E27FC236}">
                <a16:creationId xmlns:a16="http://schemas.microsoft.com/office/drawing/2014/main" id="{7922E6B8-7FAC-EB2D-FBC7-1EFE2EE3BB1E}"/>
              </a:ext>
            </a:extLst>
          </p:cNvPr>
          <p:cNvSpPr txBox="1"/>
          <p:nvPr/>
        </p:nvSpPr>
        <p:spPr>
          <a:xfrm>
            <a:off x="854867" y="2690414"/>
            <a:ext cx="3519757" cy="361651"/>
          </a:xfrm>
          <a:prstGeom prst="rect">
            <a:avLst/>
          </a:prstGeom>
        </p:spPr>
        <p:txBody>
          <a:bodyPr vert="horz" wrap="square" lIns="0" tIns="6109" rIns="0" bIns="0" rtlCol="0">
            <a:spAutoFit/>
          </a:bodyPr>
          <a:lstStyle/>
          <a:p>
            <a:pPr marL="6109" marR="2444" algn="ctr">
              <a:spcBef>
                <a:spcPts val="48"/>
              </a:spcBef>
            </a:pPr>
            <a:r>
              <a:rPr lang="en-GB" sz="770" b="1" spc="55" dirty="0">
                <a:solidFill>
                  <a:srgbClr val="221F1F"/>
                </a:solidFill>
                <a:latin typeface="Carnas medium"/>
                <a:cs typeface="Calibri"/>
              </a:rPr>
              <a:t>Company commitment</a:t>
            </a:r>
          </a:p>
          <a:p>
            <a:pPr marL="6109" marR="2444" algn="ctr">
              <a:spcBef>
                <a:spcPts val="48"/>
              </a:spcBef>
            </a:pPr>
            <a:r>
              <a:rPr lang="en-GB" sz="770" dirty="0">
                <a:latin typeface="Carnas medium"/>
                <a:cs typeface="Calibri"/>
              </a:rPr>
              <a:t>To operate in a socially responsible and safe manner and to reduce the environmental impact of the Company's activities</a:t>
            </a:r>
          </a:p>
        </p:txBody>
      </p:sp>
      <p:sp>
        <p:nvSpPr>
          <p:cNvPr id="23" name="object 7">
            <a:extLst>
              <a:ext uri="{FF2B5EF4-FFF2-40B4-BE49-F238E27FC236}">
                <a16:creationId xmlns:a16="http://schemas.microsoft.com/office/drawing/2014/main" id="{F405AD0D-84A6-4E81-591F-730D9BA680F1}"/>
              </a:ext>
            </a:extLst>
          </p:cNvPr>
          <p:cNvSpPr txBox="1"/>
          <p:nvPr/>
        </p:nvSpPr>
        <p:spPr>
          <a:xfrm>
            <a:off x="914400" y="3294640"/>
            <a:ext cx="3519757" cy="361651"/>
          </a:xfrm>
          <a:prstGeom prst="rect">
            <a:avLst/>
          </a:prstGeom>
        </p:spPr>
        <p:txBody>
          <a:bodyPr vert="horz" wrap="square" lIns="0" tIns="6109" rIns="0" bIns="0" rtlCol="0">
            <a:spAutoFit/>
          </a:bodyPr>
          <a:lstStyle/>
          <a:p>
            <a:pPr marL="6109" marR="2444" algn="ctr">
              <a:spcBef>
                <a:spcPts val="48"/>
              </a:spcBef>
            </a:pPr>
            <a:r>
              <a:rPr lang="en-US" sz="770" b="1" spc="55" dirty="0">
                <a:solidFill>
                  <a:srgbClr val="221F1F"/>
                </a:solidFill>
                <a:latin typeface="Carnas medium"/>
                <a:cs typeface="Calibri"/>
              </a:rPr>
              <a:t>Strategic priorities of the Company</a:t>
            </a:r>
            <a:endParaRPr lang="lt-LT" sz="770" b="1" spc="55" dirty="0">
              <a:solidFill>
                <a:srgbClr val="221F1F"/>
              </a:solidFill>
              <a:latin typeface="Carnas medium"/>
              <a:cs typeface="Calibri"/>
            </a:endParaRPr>
          </a:p>
          <a:p>
            <a:pPr marL="6109" marR="2444" algn="ctr">
              <a:spcBef>
                <a:spcPts val="48"/>
              </a:spcBef>
            </a:pPr>
            <a:r>
              <a:rPr lang="en-US" sz="770" dirty="0">
                <a:latin typeface="Carnas medium"/>
                <a:cs typeface="Calibri"/>
              </a:rPr>
              <a:t>Sustainable and environmentally friendly operations - targeted reduction of environmental impact, development of renewable energy and circular economy</a:t>
            </a:r>
            <a:endParaRPr lang="lt-LT" sz="770" spc="-5" dirty="0">
              <a:latin typeface="Carnas medium"/>
              <a:cs typeface="Calibri"/>
            </a:endParaRPr>
          </a:p>
        </p:txBody>
      </p:sp>
      <p:sp>
        <p:nvSpPr>
          <p:cNvPr id="24" name="object 7">
            <a:extLst>
              <a:ext uri="{FF2B5EF4-FFF2-40B4-BE49-F238E27FC236}">
                <a16:creationId xmlns:a16="http://schemas.microsoft.com/office/drawing/2014/main" id="{44F0D37C-6E29-1F70-0AD6-D8E960622B06}"/>
              </a:ext>
            </a:extLst>
          </p:cNvPr>
          <p:cNvSpPr txBox="1"/>
          <p:nvPr/>
        </p:nvSpPr>
        <p:spPr>
          <a:xfrm>
            <a:off x="881250" y="3906945"/>
            <a:ext cx="3519757" cy="598639"/>
          </a:xfrm>
          <a:prstGeom prst="rect">
            <a:avLst/>
          </a:prstGeom>
        </p:spPr>
        <p:txBody>
          <a:bodyPr vert="horz" wrap="square" lIns="0" tIns="6109" rIns="0" bIns="0" rtlCol="0">
            <a:spAutoFit/>
          </a:bodyPr>
          <a:lstStyle/>
          <a:p>
            <a:pPr marL="6109" marR="2444" algn="ctr">
              <a:spcBef>
                <a:spcPts val="48"/>
              </a:spcBef>
            </a:pPr>
            <a:r>
              <a:rPr lang="en-GB" sz="770" b="1" spc="55" dirty="0">
                <a:solidFill>
                  <a:srgbClr val="221F1F"/>
                </a:solidFill>
                <a:latin typeface="Carnas medium"/>
                <a:cs typeface="Calibri"/>
              </a:rPr>
              <a:t>Strategic goal indicators</a:t>
            </a:r>
          </a:p>
          <a:p>
            <a:pPr marL="6109" marR="2444" algn="ctr">
              <a:spcBef>
                <a:spcPts val="48"/>
              </a:spcBef>
            </a:pPr>
            <a:r>
              <a:rPr lang="en-GB" sz="770" dirty="0">
                <a:latin typeface="Carnas medium"/>
                <a:cs typeface="Calibri"/>
              </a:rPr>
              <a:t>Emissions to water bodies (t/m) -</a:t>
            </a:r>
            <a:r>
              <a:rPr lang="en-GB" sz="770" spc="70" dirty="0">
                <a:latin typeface="Carnas medium"/>
                <a:cs typeface="Calibri"/>
              </a:rPr>
              <a:t> </a:t>
            </a:r>
            <a:r>
              <a:rPr lang="en-GB" sz="770" spc="29" dirty="0">
                <a:latin typeface="Carnas medium"/>
                <a:cs typeface="Calibri"/>
              </a:rPr>
              <a:t>1650 </a:t>
            </a:r>
          </a:p>
          <a:p>
            <a:pPr marR="293228" algn="ctr">
              <a:spcBef>
                <a:spcPts val="38"/>
              </a:spcBef>
            </a:pPr>
            <a:r>
              <a:rPr lang="en-GB" sz="770" spc="29" dirty="0">
                <a:latin typeface="Carnas medium"/>
                <a:cs typeface="Calibri"/>
              </a:rPr>
              <a:t>CO2</a:t>
            </a:r>
            <a:r>
              <a:rPr lang="en-GB" sz="770" spc="51" dirty="0">
                <a:latin typeface="Carnas medium"/>
                <a:cs typeface="Calibri"/>
              </a:rPr>
              <a:t> </a:t>
            </a:r>
            <a:r>
              <a:rPr lang="en-GB" sz="770" dirty="0">
                <a:latin typeface="Carnas medium"/>
                <a:cs typeface="Calibri"/>
              </a:rPr>
              <a:t>emissions</a:t>
            </a:r>
            <a:r>
              <a:rPr lang="en-GB" sz="770" spc="51" dirty="0">
                <a:latin typeface="Carnas medium"/>
                <a:cs typeface="Calibri"/>
              </a:rPr>
              <a:t> </a:t>
            </a:r>
            <a:r>
              <a:rPr lang="en-GB" sz="770" spc="34" dirty="0">
                <a:latin typeface="Carnas medium"/>
                <a:cs typeface="Calibri"/>
              </a:rPr>
              <a:t>–</a:t>
            </a:r>
            <a:r>
              <a:rPr lang="en-GB" sz="770" spc="51" dirty="0">
                <a:latin typeface="Carnas medium"/>
                <a:cs typeface="Calibri"/>
              </a:rPr>
              <a:t> </a:t>
            </a:r>
            <a:r>
              <a:rPr lang="en-GB" sz="770" spc="14" dirty="0">
                <a:latin typeface="Carnas medium"/>
                <a:cs typeface="Calibri"/>
              </a:rPr>
              <a:t>0 </a:t>
            </a:r>
          </a:p>
          <a:p>
            <a:pPr marR="293228" algn="ctr">
              <a:spcBef>
                <a:spcPts val="38"/>
              </a:spcBef>
            </a:pPr>
            <a:r>
              <a:rPr lang="en-GB" sz="770" spc="14" dirty="0">
                <a:latin typeface="Carnas medium"/>
                <a:cs typeface="Calibri"/>
              </a:rPr>
              <a:t>Electricity generated as a percentage of total energy consumption</a:t>
            </a:r>
            <a:r>
              <a:rPr lang="en-GB" sz="770" spc="55" dirty="0">
                <a:latin typeface="Carnas medium"/>
                <a:cs typeface="Calibri"/>
              </a:rPr>
              <a:t> </a:t>
            </a:r>
            <a:r>
              <a:rPr lang="en-GB" sz="770" dirty="0">
                <a:latin typeface="Carnas medium"/>
                <a:cs typeface="Calibri"/>
              </a:rPr>
              <a:t>-</a:t>
            </a:r>
            <a:r>
              <a:rPr lang="en-GB" sz="770" spc="58" dirty="0">
                <a:latin typeface="Carnas medium"/>
                <a:cs typeface="Calibri"/>
              </a:rPr>
              <a:t> </a:t>
            </a:r>
            <a:r>
              <a:rPr lang="en-GB" sz="770" spc="38" dirty="0">
                <a:latin typeface="Carnas medium"/>
                <a:cs typeface="Calibri"/>
              </a:rPr>
              <a:t>100</a:t>
            </a:r>
            <a:r>
              <a:rPr lang="en-GB" sz="770" spc="58" dirty="0">
                <a:latin typeface="Carnas medium"/>
                <a:cs typeface="Calibri"/>
              </a:rPr>
              <a:t> </a:t>
            </a:r>
            <a:r>
              <a:rPr lang="en-GB" sz="770" spc="-5" dirty="0">
                <a:latin typeface="Carnas medium"/>
                <a:cs typeface="Calibri"/>
              </a:rPr>
              <a:t>proc.</a:t>
            </a:r>
            <a:endParaRPr lang="en-GB" sz="770" dirty="0">
              <a:latin typeface="Carnas medium"/>
              <a:cs typeface="Calibri"/>
            </a:endParaRPr>
          </a:p>
        </p:txBody>
      </p:sp>
      <p:sp>
        <p:nvSpPr>
          <p:cNvPr id="25" name="object 7">
            <a:extLst>
              <a:ext uri="{FF2B5EF4-FFF2-40B4-BE49-F238E27FC236}">
                <a16:creationId xmlns:a16="http://schemas.microsoft.com/office/drawing/2014/main" id="{87DD39C9-F7F5-4407-87C9-634AEED90E45}"/>
              </a:ext>
            </a:extLst>
          </p:cNvPr>
          <p:cNvSpPr txBox="1"/>
          <p:nvPr/>
        </p:nvSpPr>
        <p:spPr>
          <a:xfrm>
            <a:off x="4767301" y="2024161"/>
            <a:ext cx="3519757" cy="361651"/>
          </a:xfrm>
          <a:prstGeom prst="rect">
            <a:avLst/>
          </a:prstGeom>
        </p:spPr>
        <p:txBody>
          <a:bodyPr vert="horz" wrap="square" lIns="0" tIns="6109" rIns="0" bIns="0" rtlCol="0">
            <a:spAutoFit/>
          </a:bodyPr>
          <a:lstStyle/>
          <a:p>
            <a:pPr marL="6109" marR="2444" algn="ctr">
              <a:spcBef>
                <a:spcPts val="48"/>
              </a:spcBef>
            </a:pPr>
            <a:r>
              <a:rPr lang="en-GB" sz="770" b="1" spc="55" dirty="0">
                <a:solidFill>
                  <a:srgbClr val="221F1F"/>
                </a:solidFill>
                <a:latin typeface="Carnas medium"/>
                <a:cs typeface="Calibri"/>
              </a:rPr>
              <a:t>Stakeholder description</a:t>
            </a:r>
          </a:p>
          <a:p>
            <a:pPr marL="6109" marR="2444" algn="ctr">
              <a:spcBef>
                <a:spcPts val="48"/>
              </a:spcBef>
            </a:pPr>
            <a:r>
              <a:rPr lang="en-GB" sz="770" dirty="0">
                <a:latin typeface="Carnas medium"/>
                <a:cs typeface="Calibri"/>
              </a:rPr>
              <a:t>Natural and legal persons provided with drinking water supply, wastewater management and other services by UAB </a:t>
            </a:r>
            <a:r>
              <a:rPr lang="en-GB" sz="770" dirty="0" err="1">
                <a:latin typeface="Carnas medium"/>
                <a:cs typeface="Calibri"/>
              </a:rPr>
              <a:t>Vilniaus</a:t>
            </a:r>
            <a:r>
              <a:rPr lang="en-GB" sz="770" dirty="0">
                <a:latin typeface="Carnas medium"/>
                <a:cs typeface="Calibri"/>
              </a:rPr>
              <a:t> </a:t>
            </a:r>
            <a:r>
              <a:rPr lang="en-GB" sz="770" dirty="0" err="1">
                <a:latin typeface="Carnas medium"/>
                <a:cs typeface="Calibri"/>
              </a:rPr>
              <a:t>vandenys</a:t>
            </a:r>
            <a:endParaRPr lang="en-GB" sz="770" dirty="0">
              <a:latin typeface="Carnas medium"/>
              <a:cs typeface="Calibri"/>
            </a:endParaRPr>
          </a:p>
        </p:txBody>
      </p:sp>
      <p:sp>
        <p:nvSpPr>
          <p:cNvPr id="26" name="object 7">
            <a:extLst>
              <a:ext uri="{FF2B5EF4-FFF2-40B4-BE49-F238E27FC236}">
                <a16:creationId xmlns:a16="http://schemas.microsoft.com/office/drawing/2014/main" id="{EA5DEA6F-0E32-9F1F-262E-FFAC9D2BEF9B}"/>
              </a:ext>
            </a:extLst>
          </p:cNvPr>
          <p:cNvSpPr txBox="1"/>
          <p:nvPr/>
        </p:nvSpPr>
        <p:spPr>
          <a:xfrm>
            <a:off x="4767300" y="2690414"/>
            <a:ext cx="3519757" cy="243157"/>
          </a:xfrm>
          <a:prstGeom prst="rect">
            <a:avLst/>
          </a:prstGeom>
        </p:spPr>
        <p:txBody>
          <a:bodyPr vert="horz" wrap="square" lIns="0" tIns="6109" rIns="0" bIns="0" rtlCol="0">
            <a:spAutoFit/>
          </a:bodyPr>
          <a:lstStyle/>
          <a:p>
            <a:pPr marL="6109" marR="2444" algn="ctr">
              <a:spcBef>
                <a:spcPts val="48"/>
              </a:spcBef>
            </a:pPr>
            <a:r>
              <a:rPr lang="en-GB" sz="770" b="1" spc="55" dirty="0">
                <a:solidFill>
                  <a:srgbClr val="221F1F"/>
                </a:solidFill>
                <a:latin typeface="Carnas medium"/>
                <a:cs typeface="Calibri"/>
              </a:rPr>
              <a:t>Company commitment</a:t>
            </a:r>
          </a:p>
          <a:p>
            <a:pPr marL="6109" marR="2444" algn="ctr">
              <a:spcBef>
                <a:spcPts val="48"/>
              </a:spcBef>
            </a:pPr>
            <a:r>
              <a:rPr lang="en-US" sz="770" dirty="0">
                <a:latin typeface="Carnas medium"/>
                <a:cs typeface="Calibri"/>
              </a:rPr>
              <a:t>Meet customer expectations, improve reliability and availability of services</a:t>
            </a:r>
            <a:endParaRPr lang="lt-LT" sz="770" dirty="0">
              <a:latin typeface="Carnas medium"/>
              <a:cs typeface="Calibri"/>
            </a:endParaRPr>
          </a:p>
        </p:txBody>
      </p:sp>
      <p:sp>
        <p:nvSpPr>
          <p:cNvPr id="28" name="object 7">
            <a:extLst>
              <a:ext uri="{FF2B5EF4-FFF2-40B4-BE49-F238E27FC236}">
                <a16:creationId xmlns:a16="http://schemas.microsoft.com/office/drawing/2014/main" id="{BEB72BC3-7FD1-39DB-1083-D5426F5CF817}"/>
              </a:ext>
            </a:extLst>
          </p:cNvPr>
          <p:cNvSpPr txBox="1"/>
          <p:nvPr/>
        </p:nvSpPr>
        <p:spPr>
          <a:xfrm>
            <a:off x="4744482" y="3300123"/>
            <a:ext cx="3519757" cy="361651"/>
          </a:xfrm>
          <a:prstGeom prst="rect">
            <a:avLst/>
          </a:prstGeom>
        </p:spPr>
        <p:txBody>
          <a:bodyPr vert="horz" wrap="square" lIns="0" tIns="6109" rIns="0" bIns="0" rtlCol="0">
            <a:spAutoFit/>
          </a:bodyPr>
          <a:lstStyle/>
          <a:p>
            <a:pPr marL="6109" marR="2444" algn="ctr">
              <a:spcBef>
                <a:spcPts val="48"/>
              </a:spcBef>
            </a:pPr>
            <a:r>
              <a:rPr lang="en-GB" sz="770" b="1" spc="55" dirty="0">
                <a:solidFill>
                  <a:srgbClr val="221F1F"/>
                </a:solidFill>
                <a:latin typeface="Carnas medium"/>
                <a:cs typeface="Calibri"/>
              </a:rPr>
              <a:t>Strategic priorities of the Company</a:t>
            </a:r>
          </a:p>
          <a:p>
            <a:pPr marL="6109" marR="2444" algn="ctr">
              <a:spcBef>
                <a:spcPts val="48"/>
              </a:spcBef>
            </a:pPr>
            <a:r>
              <a:rPr lang="en-GB" sz="770" dirty="0">
                <a:latin typeface="Carnas medium"/>
                <a:cs typeface="Calibri"/>
              </a:rPr>
              <a:t>Effective management of customer experience – providing customers with top-quality services, responsive and inclusive support</a:t>
            </a:r>
          </a:p>
        </p:txBody>
      </p:sp>
      <p:sp>
        <p:nvSpPr>
          <p:cNvPr id="29" name="object 7">
            <a:extLst>
              <a:ext uri="{FF2B5EF4-FFF2-40B4-BE49-F238E27FC236}">
                <a16:creationId xmlns:a16="http://schemas.microsoft.com/office/drawing/2014/main" id="{7F4D1F6B-EE3A-8168-3321-FD54FB4DCB97}"/>
              </a:ext>
            </a:extLst>
          </p:cNvPr>
          <p:cNvSpPr txBox="1"/>
          <p:nvPr/>
        </p:nvSpPr>
        <p:spPr>
          <a:xfrm>
            <a:off x="4744482" y="3906945"/>
            <a:ext cx="3519757" cy="243157"/>
          </a:xfrm>
          <a:prstGeom prst="rect">
            <a:avLst/>
          </a:prstGeom>
        </p:spPr>
        <p:txBody>
          <a:bodyPr vert="horz" wrap="square" lIns="0" tIns="6109" rIns="0" bIns="0" rtlCol="0">
            <a:spAutoFit/>
          </a:bodyPr>
          <a:lstStyle/>
          <a:p>
            <a:pPr marL="6109" marR="2444" algn="ctr">
              <a:spcBef>
                <a:spcPts val="48"/>
              </a:spcBef>
            </a:pPr>
            <a:r>
              <a:rPr lang="en-GB" sz="770" b="1" spc="55" dirty="0">
                <a:solidFill>
                  <a:srgbClr val="221F1F"/>
                </a:solidFill>
                <a:latin typeface="Carnas medium"/>
                <a:cs typeface="Calibri"/>
              </a:rPr>
              <a:t>Strategic goal indicators</a:t>
            </a:r>
          </a:p>
          <a:p>
            <a:pPr marL="6109" marR="2444" algn="ctr">
              <a:spcBef>
                <a:spcPts val="48"/>
              </a:spcBef>
            </a:pPr>
            <a:r>
              <a:rPr lang="en-GB" sz="770" dirty="0">
                <a:latin typeface="Carnas medium"/>
                <a:cs typeface="Calibri"/>
              </a:rPr>
              <a:t>Global Customer Satisfaction Index – ≥81</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Группа 9">
            <a:extLst>
              <a:ext uri="{FF2B5EF4-FFF2-40B4-BE49-F238E27FC236}">
                <a16:creationId xmlns:a16="http://schemas.microsoft.com/office/drawing/2014/main" id="{8059305B-2B11-4162-BD90-332C4F988052}"/>
              </a:ext>
            </a:extLst>
          </p:cNvPr>
          <p:cNvGrpSpPr/>
          <p:nvPr/>
        </p:nvGrpSpPr>
        <p:grpSpPr>
          <a:xfrm>
            <a:off x="411831" y="1356786"/>
            <a:ext cx="8320338" cy="3606020"/>
            <a:chOff x="1306569" y="1290836"/>
            <a:chExt cx="6314463" cy="3606020"/>
          </a:xfrm>
        </p:grpSpPr>
        <p:sp>
          <p:nvSpPr>
            <p:cNvPr id="28" name="Прямоугольник 27">
              <a:extLst>
                <a:ext uri="{FF2B5EF4-FFF2-40B4-BE49-F238E27FC236}">
                  <a16:creationId xmlns:a16="http://schemas.microsoft.com/office/drawing/2014/main" id="{7530F9CE-DB2E-4D62-A13D-1E9A9E15B60F}"/>
                </a:ext>
              </a:extLst>
            </p:cNvPr>
            <p:cNvSpPr/>
            <p:nvPr/>
          </p:nvSpPr>
          <p:spPr>
            <a:xfrm>
              <a:off x="5570512" y="1290836"/>
              <a:ext cx="2050520" cy="463648"/>
            </a:xfrm>
            <a:prstGeom prst="rect">
              <a:avLst/>
            </a:prstGeom>
            <a:solidFill>
              <a:srgbClr val="9699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 name="object 4"/>
            <p:cNvGrpSpPr/>
            <p:nvPr/>
          </p:nvGrpSpPr>
          <p:grpSpPr>
            <a:xfrm>
              <a:off x="1306569" y="1291080"/>
              <a:ext cx="4185593" cy="3598678"/>
              <a:chOff x="773978" y="2684170"/>
              <a:chExt cx="8701904" cy="7481697"/>
            </a:xfrm>
          </p:grpSpPr>
          <p:sp>
            <p:nvSpPr>
              <p:cNvPr id="5" name="object 5"/>
              <p:cNvSpPr/>
              <p:nvPr/>
            </p:nvSpPr>
            <p:spPr>
              <a:xfrm>
                <a:off x="5201162" y="2706158"/>
                <a:ext cx="4273486" cy="963930"/>
              </a:xfrm>
              <a:custGeom>
                <a:avLst/>
                <a:gdLst/>
                <a:ahLst/>
                <a:cxnLst/>
                <a:rect l="l" t="t" r="r" b="b"/>
                <a:pathLst>
                  <a:path w="3982084" h="963929">
                    <a:moveTo>
                      <a:pt x="3981881" y="0"/>
                    </a:moveTo>
                    <a:lnTo>
                      <a:pt x="0" y="0"/>
                    </a:lnTo>
                    <a:lnTo>
                      <a:pt x="0" y="963422"/>
                    </a:lnTo>
                    <a:lnTo>
                      <a:pt x="3981881" y="963422"/>
                    </a:lnTo>
                    <a:lnTo>
                      <a:pt x="3981881" y="0"/>
                    </a:lnTo>
                    <a:close/>
                  </a:path>
                </a:pathLst>
              </a:custGeom>
              <a:solidFill>
                <a:srgbClr val="C0D637"/>
              </a:solidFill>
            </p:spPr>
            <p:txBody>
              <a:bodyPr wrap="square" lIns="0" tIns="0" rIns="0" bIns="0" rtlCol="0"/>
              <a:lstStyle/>
              <a:p>
                <a:endParaRPr lang="en-GB" dirty="0"/>
              </a:p>
            </p:txBody>
          </p:sp>
          <p:sp>
            <p:nvSpPr>
              <p:cNvPr id="6" name="object 6"/>
              <p:cNvSpPr/>
              <p:nvPr/>
            </p:nvSpPr>
            <p:spPr>
              <a:xfrm>
                <a:off x="5215817" y="3635603"/>
                <a:ext cx="4260065" cy="6518274"/>
              </a:xfrm>
              <a:custGeom>
                <a:avLst/>
                <a:gdLst/>
                <a:ahLst/>
                <a:cxnLst/>
                <a:rect l="l" t="t" r="r" b="b"/>
                <a:pathLst>
                  <a:path w="3982084" h="6518275">
                    <a:moveTo>
                      <a:pt x="3981881" y="0"/>
                    </a:moveTo>
                    <a:lnTo>
                      <a:pt x="0" y="0"/>
                    </a:lnTo>
                    <a:lnTo>
                      <a:pt x="0" y="6517665"/>
                    </a:lnTo>
                    <a:lnTo>
                      <a:pt x="3981881" y="6517665"/>
                    </a:lnTo>
                    <a:lnTo>
                      <a:pt x="3981881" y="0"/>
                    </a:lnTo>
                    <a:close/>
                  </a:path>
                </a:pathLst>
              </a:custGeom>
              <a:solidFill>
                <a:srgbClr val="C0D637">
                  <a:alpha val="29998"/>
                </a:srgbClr>
              </a:solidFill>
            </p:spPr>
            <p:txBody>
              <a:bodyPr wrap="square" lIns="0" tIns="0" rIns="0" bIns="0" rtlCol="0"/>
              <a:lstStyle/>
              <a:p>
                <a:endParaRPr lang="en-GB" dirty="0"/>
              </a:p>
            </p:txBody>
          </p:sp>
          <p:sp>
            <p:nvSpPr>
              <p:cNvPr id="7" name="object 7"/>
              <p:cNvSpPr/>
              <p:nvPr/>
            </p:nvSpPr>
            <p:spPr>
              <a:xfrm>
                <a:off x="773978" y="2684170"/>
                <a:ext cx="4263057" cy="963930"/>
              </a:xfrm>
              <a:custGeom>
                <a:avLst/>
                <a:gdLst/>
                <a:ahLst/>
                <a:cxnLst/>
                <a:rect l="l" t="t" r="r" b="b"/>
                <a:pathLst>
                  <a:path w="3948429" h="963929">
                    <a:moveTo>
                      <a:pt x="3947871" y="0"/>
                    </a:moveTo>
                    <a:lnTo>
                      <a:pt x="0" y="0"/>
                    </a:lnTo>
                    <a:lnTo>
                      <a:pt x="0" y="963422"/>
                    </a:lnTo>
                    <a:lnTo>
                      <a:pt x="3947871" y="963422"/>
                    </a:lnTo>
                    <a:lnTo>
                      <a:pt x="3947871" y="0"/>
                    </a:lnTo>
                    <a:close/>
                  </a:path>
                </a:pathLst>
              </a:custGeom>
              <a:solidFill>
                <a:srgbClr val="006EB9"/>
              </a:solidFill>
            </p:spPr>
            <p:txBody>
              <a:bodyPr wrap="square" lIns="0" tIns="0" rIns="0" bIns="0" rtlCol="0"/>
              <a:lstStyle/>
              <a:p>
                <a:endParaRPr lang="en-GB" dirty="0"/>
              </a:p>
            </p:txBody>
          </p:sp>
          <p:sp>
            <p:nvSpPr>
              <p:cNvPr id="8" name="object 8"/>
              <p:cNvSpPr/>
              <p:nvPr/>
            </p:nvSpPr>
            <p:spPr>
              <a:xfrm>
                <a:off x="780952" y="3647593"/>
                <a:ext cx="4260065" cy="6518274"/>
              </a:xfrm>
              <a:custGeom>
                <a:avLst/>
                <a:gdLst/>
                <a:ahLst/>
                <a:cxnLst/>
                <a:rect l="l" t="t" r="r" b="b"/>
                <a:pathLst>
                  <a:path w="3948429" h="6518275">
                    <a:moveTo>
                      <a:pt x="3947871" y="0"/>
                    </a:moveTo>
                    <a:lnTo>
                      <a:pt x="0" y="0"/>
                    </a:lnTo>
                    <a:lnTo>
                      <a:pt x="0" y="6517665"/>
                    </a:lnTo>
                    <a:lnTo>
                      <a:pt x="3947871" y="6517665"/>
                    </a:lnTo>
                    <a:lnTo>
                      <a:pt x="3947871" y="0"/>
                    </a:lnTo>
                    <a:close/>
                  </a:path>
                </a:pathLst>
              </a:custGeom>
              <a:solidFill>
                <a:srgbClr val="006EB9">
                  <a:alpha val="29998"/>
                </a:srgbClr>
              </a:solidFill>
            </p:spPr>
            <p:txBody>
              <a:bodyPr wrap="square" lIns="0" tIns="0" rIns="0" bIns="0" rtlCol="0"/>
              <a:lstStyle/>
              <a:p>
                <a:endParaRPr lang="en-GB" dirty="0"/>
              </a:p>
            </p:txBody>
          </p:sp>
        </p:grpSp>
        <p:sp>
          <p:nvSpPr>
            <p:cNvPr id="9" name="object 9"/>
            <p:cNvSpPr/>
            <p:nvPr/>
          </p:nvSpPr>
          <p:spPr>
            <a:xfrm>
              <a:off x="5570512" y="1735852"/>
              <a:ext cx="2049081" cy="3161004"/>
            </a:xfrm>
            <a:custGeom>
              <a:avLst/>
              <a:gdLst/>
              <a:ahLst/>
              <a:cxnLst/>
              <a:rect l="l" t="t" r="r" b="b"/>
              <a:pathLst>
                <a:path w="5019675" h="6475095">
                  <a:moveTo>
                    <a:pt x="5019586" y="0"/>
                  </a:moveTo>
                  <a:lnTo>
                    <a:pt x="0" y="0"/>
                  </a:lnTo>
                  <a:lnTo>
                    <a:pt x="0" y="6474587"/>
                  </a:lnTo>
                  <a:lnTo>
                    <a:pt x="5019586" y="6474587"/>
                  </a:lnTo>
                  <a:lnTo>
                    <a:pt x="5019586" y="0"/>
                  </a:lnTo>
                  <a:close/>
                </a:path>
              </a:pathLst>
            </a:custGeom>
            <a:solidFill>
              <a:srgbClr val="96999C">
                <a:alpha val="29998"/>
              </a:srgbClr>
            </a:solidFill>
          </p:spPr>
          <p:txBody>
            <a:bodyPr wrap="square" lIns="0" tIns="0" rIns="0" bIns="0" rtlCol="0"/>
            <a:lstStyle/>
            <a:p>
              <a:endParaRPr lang="en-GB" dirty="0"/>
            </a:p>
          </p:txBody>
        </p:sp>
        <p:sp>
          <p:nvSpPr>
            <p:cNvPr id="21" name="object 21"/>
            <p:cNvSpPr txBox="1"/>
            <p:nvPr/>
          </p:nvSpPr>
          <p:spPr>
            <a:xfrm>
              <a:off x="1467148" y="1360221"/>
              <a:ext cx="1740360" cy="346518"/>
            </a:xfrm>
            <a:prstGeom prst="rect">
              <a:avLst/>
            </a:prstGeom>
          </p:spPr>
          <p:txBody>
            <a:bodyPr vert="horz" wrap="square" lIns="0" tIns="6109" rIns="0" bIns="0" rtlCol="0">
              <a:spAutoFit/>
            </a:bodyPr>
            <a:lstStyle/>
            <a:p>
              <a:pPr marL="6109" algn="ctr">
                <a:spcBef>
                  <a:spcPts val="48"/>
                </a:spcBef>
              </a:pPr>
              <a:r>
                <a:rPr lang="en-GB" sz="1106" b="1" spc="67" dirty="0">
                  <a:latin typeface="Carnas-Medium" panose="02000603000000020004" pitchFamily="50" charset="0"/>
                  <a:cs typeface="Calibri"/>
                </a:rPr>
                <a:t>SHAREHOLDERS, MEMBERS OF COLLEGIATE BODIES</a:t>
              </a:r>
              <a:endParaRPr lang="en-GB" sz="1106" b="1" dirty="0">
                <a:latin typeface="Carnas-Medium" panose="02000603000000020004" pitchFamily="50" charset="0"/>
                <a:cs typeface="Calibri"/>
              </a:endParaRPr>
            </a:p>
          </p:txBody>
        </p:sp>
        <p:sp>
          <p:nvSpPr>
            <p:cNvPr id="22" name="object 22"/>
            <p:cNvSpPr txBox="1"/>
            <p:nvPr/>
          </p:nvSpPr>
          <p:spPr>
            <a:xfrm>
              <a:off x="4116823" y="1437183"/>
              <a:ext cx="1115322" cy="176343"/>
            </a:xfrm>
            <a:prstGeom prst="rect">
              <a:avLst/>
            </a:prstGeom>
          </p:spPr>
          <p:txBody>
            <a:bodyPr vert="horz" wrap="square" lIns="0" tIns="6109" rIns="0" bIns="0" rtlCol="0">
              <a:spAutoFit/>
            </a:bodyPr>
            <a:lstStyle/>
            <a:p>
              <a:pPr marL="6109">
                <a:spcBef>
                  <a:spcPts val="48"/>
                </a:spcBef>
              </a:pPr>
              <a:r>
                <a:rPr lang="en-GB" sz="1106" b="1" spc="67" dirty="0">
                  <a:latin typeface="Carnas-Medium" panose="02000603000000020004" pitchFamily="50" charset="0"/>
                  <a:cs typeface="Calibri"/>
                </a:rPr>
                <a:t>PARTNERS</a:t>
              </a:r>
            </a:p>
          </p:txBody>
        </p:sp>
        <p:sp>
          <p:nvSpPr>
            <p:cNvPr id="27" name="object 27"/>
            <p:cNvSpPr txBox="1"/>
            <p:nvPr/>
          </p:nvSpPr>
          <p:spPr>
            <a:xfrm>
              <a:off x="5576242" y="1311616"/>
              <a:ext cx="2044789" cy="307111"/>
            </a:xfrm>
            <a:prstGeom prst="rect">
              <a:avLst/>
            </a:prstGeom>
            <a:solidFill>
              <a:srgbClr val="96999C"/>
            </a:solidFill>
          </p:spPr>
          <p:txBody>
            <a:bodyPr vert="horz" wrap="square" lIns="0" tIns="135612" rIns="0" bIns="0" rtlCol="0">
              <a:spAutoFit/>
            </a:bodyPr>
            <a:lstStyle/>
            <a:p>
              <a:pPr marR="27490" algn="ctr">
                <a:spcBef>
                  <a:spcPts val="1068"/>
                </a:spcBef>
              </a:pPr>
              <a:r>
                <a:rPr lang="en-GB" sz="1106" b="1" spc="67" dirty="0">
                  <a:latin typeface="Carnas-Medium" panose="02000603000000020004" pitchFamily="50" charset="0"/>
                  <a:cs typeface="Calibri"/>
                </a:rPr>
                <a:t>EMPLOYEES</a:t>
              </a:r>
            </a:p>
          </p:txBody>
        </p:sp>
        <p:sp>
          <p:nvSpPr>
            <p:cNvPr id="30" name="Rectangle 29">
              <a:extLst>
                <a:ext uri="{FF2B5EF4-FFF2-40B4-BE49-F238E27FC236}">
                  <a16:creationId xmlns:a16="http://schemas.microsoft.com/office/drawing/2014/main" id="{FB33A608-214E-7833-BC54-96BC938771AD}"/>
                </a:ext>
              </a:extLst>
            </p:cNvPr>
            <p:cNvSpPr/>
            <p:nvPr/>
          </p:nvSpPr>
          <p:spPr>
            <a:xfrm>
              <a:off x="1306569" y="3238892"/>
              <a:ext cx="4184999" cy="815705"/>
            </a:xfrm>
            <a:prstGeom prst="rect">
              <a:avLst/>
            </a:prstGeom>
            <a:solidFill>
              <a:srgbClr val="CE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rnas light"/>
              </a:endParaRPr>
            </a:p>
          </p:txBody>
        </p:sp>
      </p:grpSp>
      <p:sp>
        <p:nvSpPr>
          <p:cNvPr id="39" name="object 7">
            <a:extLst>
              <a:ext uri="{FF2B5EF4-FFF2-40B4-BE49-F238E27FC236}">
                <a16:creationId xmlns:a16="http://schemas.microsoft.com/office/drawing/2014/main" id="{87709C74-09C6-D0D9-F039-044035154C91}"/>
              </a:ext>
            </a:extLst>
          </p:cNvPr>
          <p:cNvSpPr txBox="1"/>
          <p:nvPr/>
        </p:nvSpPr>
        <p:spPr>
          <a:xfrm>
            <a:off x="746591" y="2028793"/>
            <a:ext cx="2186861" cy="361651"/>
          </a:xfrm>
          <a:prstGeom prst="rect">
            <a:avLst/>
          </a:prstGeom>
        </p:spPr>
        <p:txBody>
          <a:bodyPr vert="horz" wrap="square" lIns="0" tIns="6109" rIns="0" bIns="0" rtlCol="0">
            <a:spAutoFit/>
          </a:bodyPr>
          <a:lstStyle/>
          <a:p>
            <a:pPr marL="6109" marR="2444" algn="ctr">
              <a:spcBef>
                <a:spcPts val="48"/>
              </a:spcBef>
            </a:pPr>
            <a:r>
              <a:rPr lang="en-GB" sz="770" b="1" spc="55" dirty="0">
                <a:solidFill>
                  <a:srgbClr val="221F1F"/>
                </a:solidFill>
                <a:latin typeface="Carnas medium"/>
                <a:cs typeface="Calibri"/>
              </a:rPr>
              <a:t>Stakeholder description</a:t>
            </a:r>
          </a:p>
          <a:p>
            <a:pPr marL="6109" marR="2444" algn="ctr">
              <a:spcBef>
                <a:spcPts val="48"/>
              </a:spcBef>
            </a:pPr>
            <a:r>
              <a:rPr lang="en-GB" sz="770" spc="26" dirty="0">
                <a:latin typeface="Carnas medium"/>
                <a:cs typeface="Calibri"/>
              </a:rPr>
              <a:t>Vilnius City, Vilnius District, Šalčininkai District, Švenčionys District Municipalities</a:t>
            </a:r>
          </a:p>
        </p:txBody>
      </p:sp>
      <p:sp>
        <p:nvSpPr>
          <p:cNvPr id="40" name="object 7">
            <a:extLst>
              <a:ext uri="{FF2B5EF4-FFF2-40B4-BE49-F238E27FC236}">
                <a16:creationId xmlns:a16="http://schemas.microsoft.com/office/drawing/2014/main" id="{27CA73F8-442E-8DCE-3074-F9A931ECFF53}"/>
              </a:ext>
            </a:extLst>
          </p:cNvPr>
          <p:cNvSpPr txBox="1"/>
          <p:nvPr/>
        </p:nvSpPr>
        <p:spPr>
          <a:xfrm>
            <a:off x="667981" y="2526693"/>
            <a:ext cx="2186861" cy="717133"/>
          </a:xfrm>
          <a:prstGeom prst="rect">
            <a:avLst/>
          </a:prstGeom>
        </p:spPr>
        <p:txBody>
          <a:bodyPr vert="horz" wrap="square" lIns="0" tIns="6109" rIns="0" bIns="0" rtlCol="0">
            <a:spAutoFit/>
          </a:bodyPr>
          <a:lstStyle/>
          <a:p>
            <a:pPr marL="6109" marR="2444" algn="ctr">
              <a:spcBef>
                <a:spcPts val="48"/>
              </a:spcBef>
            </a:pPr>
            <a:r>
              <a:rPr lang="en-GB" sz="770" b="1" spc="55" dirty="0">
                <a:solidFill>
                  <a:srgbClr val="221F1F"/>
                </a:solidFill>
                <a:latin typeface="Carnas medium"/>
                <a:cs typeface="Calibri"/>
              </a:rPr>
              <a:t>Company commitment</a:t>
            </a:r>
            <a:endParaRPr lang="lt-LT" sz="770" b="1" spc="55" dirty="0">
              <a:solidFill>
                <a:srgbClr val="221F1F"/>
              </a:solidFill>
              <a:latin typeface="Carnas medium"/>
              <a:cs typeface="Calibri"/>
            </a:endParaRPr>
          </a:p>
          <a:p>
            <a:pPr marL="6109" marR="2444" algn="ctr">
              <a:spcBef>
                <a:spcPts val="48"/>
              </a:spcBef>
            </a:pPr>
            <a:r>
              <a:rPr lang="en-US" sz="770" spc="26" dirty="0">
                <a:latin typeface="Carnas medium"/>
                <a:cs typeface="Calibri"/>
              </a:rPr>
              <a:t>To develop ﬁnancial sustainability of the company and to ensure stable position, thereby meeting shareholder expectations and continuously enhancing the value it creates for shareholders</a:t>
            </a:r>
            <a:endParaRPr lang="en-GB" sz="770" spc="26" dirty="0">
              <a:latin typeface="Carnas medium"/>
              <a:cs typeface="Calibri"/>
            </a:endParaRPr>
          </a:p>
        </p:txBody>
      </p:sp>
      <p:sp>
        <p:nvSpPr>
          <p:cNvPr id="41" name="object 7">
            <a:extLst>
              <a:ext uri="{FF2B5EF4-FFF2-40B4-BE49-F238E27FC236}">
                <a16:creationId xmlns:a16="http://schemas.microsoft.com/office/drawing/2014/main" id="{3DBBBBCF-7043-9493-41E5-079F79063E10}"/>
              </a:ext>
            </a:extLst>
          </p:cNvPr>
          <p:cNvSpPr txBox="1"/>
          <p:nvPr/>
        </p:nvSpPr>
        <p:spPr>
          <a:xfrm>
            <a:off x="571094" y="3379017"/>
            <a:ext cx="5257800" cy="480145"/>
          </a:xfrm>
          <a:prstGeom prst="rect">
            <a:avLst/>
          </a:prstGeom>
        </p:spPr>
        <p:txBody>
          <a:bodyPr vert="horz" wrap="square" lIns="0" tIns="6109" rIns="0" bIns="0" rtlCol="0">
            <a:spAutoFit/>
          </a:bodyPr>
          <a:lstStyle/>
          <a:p>
            <a:pPr marL="6109" marR="2444" algn="ctr">
              <a:spcBef>
                <a:spcPts val="48"/>
              </a:spcBef>
            </a:pPr>
            <a:r>
              <a:rPr lang="en-GB" sz="770" b="1" spc="55" dirty="0">
                <a:solidFill>
                  <a:srgbClr val="221F1F"/>
                </a:solidFill>
                <a:latin typeface="Carnas medium"/>
                <a:cs typeface="Calibri"/>
              </a:rPr>
              <a:t>Strategic priorities of the Company</a:t>
            </a:r>
          </a:p>
          <a:p>
            <a:pPr marL="6109" algn="ctr">
              <a:spcBef>
                <a:spcPts val="48"/>
              </a:spcBef>
            </a:pPr>
            <a:r>
              <a:rPr lang="en-GB" sz="770" dirty="0">
                <a:latin typeface="Carnas medium"/>
                <a:cs typeface="Calibri"/>
              </a:rPr>
              <a:t>Innovation, efficiency and scale-up sustainable finance - aligning the Company's revenues with costs, making investments, securing sources of funding, and managing debt to achieve stable financial performance and create ongoing added value for the Company</a:t>
            </a:r>
            <a:r>
              <a:rPr lang="en-GB" sz="770" dirty="0">
                <a:latin typeface="Carnas medium"/>
              </a:rPr>
              <a:t>.</a:t>
            </a:r>
          </a:p>
        </p:txBody>
      </p:sp>
      <p:sp>
        <p:nvSpPr>
          <p:cNvPr id="42" name="object 7">
            <a:extLst>
              <a:ext uri="{FF2B5EF4-FFF2-40B4-BE49-F238E27FC236}">
                <a16:creationId xmlns:a16="http://schemas.microsoft.com/office/drawing/2014/main" id="{3A1ECD87-F6E6-BDFE-A87A-B684406785A6}"/>
              </a:ext>
            </a:extLst>
          </p:cNvPr>
          <p:cNvSpPr txBox="1"/>
          <p:nvPr/>
        </p:nvSpPr>
        <p:spPr>
          <a:xfrm>
            <a:off x="676595" y="4241304"/>
            <a:ext cx="2186861" cy="361651"/>
          </a:xfrm>
          <a:prstGeom prst="rect">
            <a:avLst/>
          </a:prstGeom>
        </p:spPr>
        <p:txBody>
          <a:bodyPr vert="horz" wrap="square" lIns="0" tIns="6109" rIns="0" bIns="0" rtlCol="0">
            <a:spAutoFit/>
          </a:bodyPr>
          <a:lstStyle/>
          <a:p>
            <a:pPr marL="6109" marR="2444" algn="ctr">
              <a:spcBef>
                <a:spcPts val="48"/>
              </a:spcBef>
            </a:pPr>
            <a:r>
              <a:rPr lang="en-GB" sz="770" b="1" spc="55" dirty="0">
                <a:solidFill>
                  <a:srgbClr val="221F1F"/>
                </a:solidFill>
                <a:latin typeface="Carnas medium"/>
                <a:cs typeface="Calibri"/>
              </a:rPr>
              <a:t>Strategic goal indicators</a:t>
            </a:r>
          </a:p>
          <a:p>
            <a:pPr algn="ctr"/>
            <a:r>
              <a:rPr lang="en-GB" sz="770" dirty="0">
                <a:latin typeface="Carnas medium"/>
              </a:rPr>
              <a:t>EBITDA ≤25%</a:t>
            </a:r>
          </a:p>
          <a:p>
            <a:pPr algn="ctr"/>
            <a:r>
              <a:rPr lang="en-GB" sz="770" dirty="0">
                <a:latin typeface="Carnas medium"/>
              </a:rPr>
              <a:t>Net debt to EBITDA ratio ≤4,5</a:t>
            </a:r>
          </a:p>
        </p:txBody>
      </p:sp>
      <p:sp>
        <p:nvSpPr>
          <p:cNvPr id="43" name="object 7">
            <a:extLst>
              <a:ext uri="{FF2B5EF4-FFF2-40B4-BE49-F238E27FC236}">
                <a16:creationId xmlns:a16="http://schemas.microsoft.com/office/drawing/2014/main" id="{704F5934-736D-7D14-F25D-783055CD3D15}"/>
              </a:ext>
            </a:extLst>
          </p:cNvPr>
          <p:cNvSpPr txBox="1"/>
          <p:nvPr/>
        </p:nvSpPr>
        <p:spPr>
          <a:xfrm>
            <a:off x="3478569" y="2028792"/>
            <a:ext cx="2186861" cy="361651"/>
          </a:xfrm>
          <a:prstGeom prst="rect">
            <a:avLst/>
          </a:prstGeom>
        </p:spPr>
        <p:txBody>
          <a:bodyPr vert="horz" wrap="square" lIns="0" tIns="6109" rIns="0" bIns="0" rtlCol="0">
            <a:spAutoFit/>
          </a:bodyPr>
          <a:lstStyle/>
          <a:p>
            <a:pPr marL="6109" marR="2444" algn="ctr">
              <a:spcBef>
                <a:spcPts val="48"/>
              </a:spcBef>
            </a:pPr>
            <a:r>
              <a:rPr lang="en-GB" sz="770" b="1" spc="55" dirty="0">
                <a:solidFill>
                  <a:srgbClr val="221F1F"/>
                </a:solidFill>
                <a:latin typeface="Carnas medium"/>
                <a:cs typeface="Calibri"/>
              </a:rPr>
              <a:t>Stakeholder description </a:t>
            </a:r>
          </a:p>
          <a:p>
            <a:pPr marL="6109" marR="2444" algn="ctr">
              <a:spcBef>
                <a:spcPts val="48"/>
              </a:spcBef>
            </a:pPr>
            <a:r>
              <a:rPr lang="en-GB" sz="770" dirty="0">
                <a:latin typeface="Carnas medium"/>
                <a:cs typeface="Calibri"/>
              </a:rPr>
              <a:t>All suppliers of the Company and their business partners involved in their supply chains</a:t>
            </a:r>
          </a:p>
        </p:txBody>
      </p:sp>
      <p:sp>
        <p:nvSpPr>
          <p:cNvPr id="44" name="object 7">
            <a:extLst>
              <a:ext uri="{FF2B5EF4-FFF2-40B4-BE49-F238E27FC236}">
                <a16:creationId xmlns:a16="http://schemas.microsoft.com/office/drawing/2014/main" id="{6537D9A8-862A-CBD6-7A64-167031F7CCB9}"/>
              </a:ext>
            </a:extLst>
          </p:cNvPr>
          <p:cNvSpPr txBox="1"/>
          <p:nvPr/>
        </p:nvSpPr>
        <p:spPr>
          <a:xfrm>
            <a:off x="3276600" y="2527791"/>
            <a:ext cx="2590800" cy="663721"/>
          </a:xfrm>
          <a:prstGeom prst="rect">
            <a:avLst/>
          </a:prstGeom>
        </p:spPr>
        <p:txBody>
          <a:bodyPr vert="horz" wrap="square" lIns="0" tIns="6109" rIns="0" bIns="0" rtlCol="0">
            <a:spAutoFit/>
          </a:bodyPr>
          <a:lstStyle/>
          <a:p>
            <a:pPr marL="6109" marR="2444" algn="ctr">
              <a:spcBef>
                <a:spcPts val="48"/>
              </a:spcBef>
            </a:pPr>
            <a:r>
              <a:rPr lang="en-GB" sz="770" b="1" spc="55" dirty="0">
                <a:solidFill>
                  <a:srgbClr val="221F1F"/>
                </a:solidFill>
                <a:latin typeface="Carnas medium"/>
                <a:cs typeface="Calibri"/>
              </a:rPr>
              <a:t>Company commitment</a:t>
            </a:r>
          </a:p>
          <a:p>
            <a:pPr marL="6109" marR="2444" algn="ctr">
              <a:lnSpc>
                <a:spcPts val="818"/>
              </a:lnSpc>
              <a:spcBef>
                <a:spcPts val="243"/>
              </a:spcBef>
            </a:pPr>
            <a:r>
              <a:rPr lang="en-GB" sz="770" spc="26" dirty="0">
                <a:latin typeface="Carnas medium"/>
                <a:cs typeface="Calibri"/>
              </a:rPr>
              <a:t>Implement the highest standards of business ethics in a socially responsible supply chain (from raw materials to settlement). Robotic, automated processes, transparent operations, open data help achieve maximum efficiency in the company's operations</a:t>
            </a:r>
            <a:endParaRPr lang="en-GB" sz="770" dirty="0">
              <a:latin typeface="Carnas medium"/>
              <a:cs typeface="Calibri"/>
            </a:endParaRPr>
          </a:p>
        </p:txBody>
      </p:sp>
      <p:sp>
        <p:nvSpPr>
          <p:cNvPr id="45" name="object 7">
            <a:extLst>
              <a:ext uri="{FF2B5EF4-FFF2-40B4-BE49-F238E27FC236}">
                <a16:creationId xmlns:a16="http://schemas.microsoft.com/office/drawing/2014/main" id="{5B7FA14E-4872-9EF7-8433-1B4B0790A1A2}"/>
              </a:ext>
            </a:extLst>
          </p:cNvPr>
          <p:cNvSpPr txBox="1"/>
          <p:nvPr/>
        </p:nvSpPr>
        <p:spPr>
          <a:xfrm>
            <a:off x="3478569" y="4241303"/>
            <a:ext cx="2186861" cy="361651"/>
          </a:xfrm>
          <a:prstGeom prst="rect">
            <a:avLst/>
          </a:prstGeom>
        </p:spPr>
        <p:txBody>
          <a:bodyPr vert="horz" wrap="square" lIns="0" tIns="6109" rIns="0" bIns="0" rtlCol="0">
            <a:spAutoFit/>
          </a:bodyPr>
          <a:lstStyle/>
          <a:p>
            <a:pPr marL="6109" marR="2444" algn="ctr">
              <a:spcBef>
                <a:spcPts val="48"/>
              </a:spcBef>
            </a:pPr>
            <a:r>
              <a:rPr lang="en-GB" sz="770" b="1" spc="55" dirty="0">
                <a:solidFill>
                  <a:srgbClr val="221F1F"/>
                </a:solidFill>
                <a:latin typeface="Carnas medium"/>
                <a:cs typeface="Calibri"/>
              </a:rPr>
              <a:t>Strategic goal indicators</a:t>
            </a:r>
          </a:p>
          <a:p>
            <a:pPr algn="ctr"/>
            <a:r>
              <a:rPr lang="en-GB" sz="770" dirty="0">
                <a:latin typeface="Carnas medium"/>
              </a:rPr>
              <a:t>EBITDA ≤25%</a:t>
            </a:r>
          </a:p>
          <a:p>
            <a:pPr algn="ctr"/>
            <a:r>
              <a:rPr lang="en-GB" sz="770" dirty="0">
                <a:latin typeface="Carnas medium"/>
              </a:rPr>
              <a:t>Net debt to EBITDA ratio ≤4,5</a:t>
            </a:r>
          </a:p>
        </p:txBody>
      </p:sp>
      <p:sp>
        <p:nvSpPr>
          <p:cNvPr id="46" name="object 7">
            <a:extLst>
              <a:ext uri="{FF2B5EF4-FFF2-40B4-BE49-F238E27FC236}">
                <a16:creationId xmlns:a16="http://schemas.microsoft.com/office/drawing/2014/main" id="{E7197096-6C33-9BEA-66BF-48FC9ED88C95}"/>
              </a:ext>
            </a:extLst>
          </p:cNvPr>
          <p:cNvSpPr txBox="1"/>
          <p:nvPr/>
        </p:nvSpPr>
        <p:spPr>
          <a:xfrm>
            <a:off x="6286839" y="2028427"/>
            <a:ext cx="2186861" cy="243157"/>
          </a:xfrm>
          <a:prstGeom prst="rect">
            <a:avLst/>
          </a:prstGeom>
        </p:spPr>
        <p:txBody>
          <a:bodyPr vert="horz" wrap="square" lIns="0" tIns="6109" rIns="0" bIns="0" rtlCol="0">
            <a:spAutoFit/>
          </a:bodyPr>
          <a:lstStyle/>
          <a:p>
            <a:pPr marL="6109" marR="2444" algn="ctr">
              <a:spcBef>
                <a:spcPts val="48"/>
              </a:spcBef>
            </a:pPr>
            <a:r>
              <a:rPr lang="en-GB" sz="770" b="1" spc="55" dirty="0">
                <a:solidFill>
                  <a:srgbClr val="221F1F"/>
                </a:solidFill>
                <a:latin typeface="Carnas medium"/>
                <a:cs typeface="Calibri"/>
              </a:rPr>
              <a:t>Stakeholder description </a:t>
            </a:r>
          </a:p>
          <a:p>
            <a:pPr marL="6109" marR="2444" algn="ctr">
              <a:spcBef>
                <a:spcPts val="48"/>
              </a:spcBef>
            </a:pPr>
            <a:r>
              <a:rPr lang="en-GB" sz="770" dirty="0">
                <a:latin typeface="Carnas medium"/>
                <a:cs typeface="Calibri"/>
              </a:rPr>
              <a:t>All employees of the Company</a:t>
            </a:r>
          </a:p>
        </p:txBody>
      </p:sp>
      <p:sp>
        <p:nvSpPr>
          <p:cNvPr id="47" name="object 7">
            <a:extLst>
              <a:ext uri="{FF2B5EF4-FFF2-40B4-BE49-F238E27FC236}">
                <a16:creationId xmlns:a16="http://schemas.microsoft.com/office/drawing/2014/main" id="{A064D1A2-75B2-03C1-1386-3A13E8171159}"/>
              </a:ext>
            </a:extLst>
          </p:cNvPr>
          <p:cNvSpPr txBox="1"/>
          <p:nvPr/>
        </p:nvSpPr>
        <p:spPr>
          <a:xfrm>
            <a:off x="6286840" y="2528255"/>
            <a:ext cx="2186861" cy="505793"/>
          </a:xfrm>
          <a:prstGeom prst="rect">
            <a:avLst/>
          </a:prstGeom>
        </p:spPr>
        <p:txBody>
          <a:bodyPr vert="horz" wrap="square" lIns="0" tIns="6109" rIns="0" bIns="0" rtlCol="0">
            <a:spAutoFit/>
          </a:bodyPr>
          <a:lstStyle/>
          <a:p>
            <a:pPr marL="6109" marR="2444" algn="ctr">
              <a:spcBef>
                <a:spcPts val="48"/>
              </a:spcBef>
            </a:pPr>
            <a:r>
              <a:rPr lang="en-GB" sz="770" b="1" spc="55" dirty="0">
                <a:solidFill>
                  <a:srgbClr val="221F1F"/>
                </a:solidFill>
                <a:latin typeface="Carnas medium"/>
                <a:cs typeface="Calibri"/>
              </a:rPr>
              <a:t>Company commitment</a:t>
            </a:r>
          </a:p>
          <a:p>
            <a:pPr marR="2444" algn="ctr">
              <a:spcBef>
                <a:spcPts val="238"/>
              </a:spcBef>
            </a:pPr>
            <a:r>
              <a:rPr lang="en-GB" sz="770" spc="34" dirty="0">
                <a:latin typeface="Carnas medium"/>
                <a:cs typeface="Calibri"/>
              </a:rPr>
              <a:t>A continuously developing team of professionals working in a values-driven organisation, with fair remuneration</a:t>
            </a:r>
          </a:p>
        </p:txBody>
      </p:sp>
      <p:sp>
        <p:nvSpPr>
          <p:cNvPr id="48" name="object 7">
            <a:extLst>
              <a:ext uri="{FF2B5EF4-FFF2-40B4-BE49-F238E27FC236}">
                <a16:creationId xmlns:a16="http://schemas.microsoft.com/office/drawing/2014/main" id="{033FE33B-31C3-E2FA-6330-B2B2ADF42793}"/>
              </a:ext>
            </a:extLst>
          </p:cNvPr>
          <p:cNvSpPr txBox="1"/>
          <p:nvPr/>
        </p:nvSpPr>
        <p:spPr>
          <a:xfrm>
            <a:off x="6173925" y="3357034"/>
            <a:ext cx="2436675" cy="560679"/>
          </a:xfrm>
          <a:prstGeom prst="rect">
            <a:avLst/>
          </a:prstGeom>
        </p:spPr>
        <p:txBody>
          <a:bodyPr vert="horz" wrap="square" lIns="0" tIns="6109" rIns="0" bIns="0" rtlCol="0">
            <a:spAutoFit/>
          </a:bodyPr>
          <a:lstStyle/>
          <a:p>
            <a:pPr marL="6109" marR="2444" algn="ctr">
              <a:spcBef>
                <a:spcPts val="48"/>
              </a:spcBef>
            </a:pPr>
            <a:r>
              <a:rPr lang="en-GB" sz="770" b="1" spc="55" dirty="0">
                <a:solidFill>
                  <a:srgbClr val="221F1F"/>
                </a:solidFill>
                <a:latin typeface="Carnas medium"/>
                <a:cs typeface="Calibri"/>
              </a:rPr>
              <a:t>Strategic priorities of the Company</a:t>
            </a:r>
          </a:p>
          <a:p>
            <a:pPr marR="2444" algn="ctr">
              <a:lnSpc>
                <a:spcPts val="818"/>
              </a:lnSpc>
              <a:spcBef>
                <a:spcPts val="226"/>
              </a:spcBef>
            </a:pPr>
            <a:r>
              <a:rPr lang="en-GB" sz="770" spc="34" dirty="0">
                <a:latin typeface="Carnas medium"/>
                <a:cs typeface="Calibri"/>
              </a:rPr>
              <a:t>A caring organisation and engaged employees - attracting and retaining competent employees, increasing employee engagement, continuously improving workplace safety</a:t>
            </a:r>
          </a:p>
        </p:txBody>
      </p:sp>
      <p:sp>
        <p:nvSpPr>
          <p:cNvPr id="49" name="object 7">
            <a:extLst>
              <a:ext uri="{FF2B5EF4-FFF2-40B4-BE49-F238E27FC236}">
                <a16:creationId xmlns:a16="http://schemas.microsoft.com/office/drawing/2014/main" id="{D343850B-DAFA-7BBB-EA18-C63D21870E6F}"/>
              </a:ext>
            </a:extLst>
          </p:cNvPr>
          <p:cNvSpPr txBox="1"/>
          <p:nvPr/>
        </p:nvSpPr>
        <p:spPr>
          <a:xfrm>
            <a:off x="6308991" y="4241149"/>
            <a:ext cx="2186861" cy="387299"/>
          </a:xfrm>
          <a:prstGeom prst="rect">
            <a:avLst/>
          </a:prstGeom>
        </p:spPr>
        <p:txBody>
          <a:bodyPr vert="horz" wrap="square" lIns="0" tIns="6109" rIns="0" bIns="0" rtlCol="0">
            <a:spAutoFit/>
          </a:bodyPr>
          <a:lstStyle/>
          <a:p>
            <a:pPr marL="6109" marR="2444" algn="ctr">
              <a:spcBef>
                <a:spcPts val="48"/>
              </a:spcBef>
            </a:pPr>
            <a:r>
              <a:rPr lang="en-GB" sz="770" b="1" spc="55" dirty="0">
                <a:solidFill>
                  <a:srgbClr val="221F1F"/>
                </a:solidFill>
                <a:latin typeface="Carnas medium"/>
                <a:cs typeface="Calibri"/>
              </a:rPr>
              <a:t>Strategic goal indicators</a:t>
            </a:r>
          </a:p>
          <a:p>
            <a:pPr marR="132869" algn="ctr">
              <a:spcBef>
                <a:spcPts val="101"/>
              </a:spcBef>
            </a:pPr>
            <a:r>
              <a:rPr lang="en-GB" sz="770" spc="34" dirty="0">
                <a:latin typeface="Carnas medium"/>
                <a:cs typeface="Calibri"/>
              </a:rPr>
              <a:t>Employee engagement – 75% </a:t>
            </a:r>
          </a:p>
          <a:p>
            <a:pPr marR="132869" algn="ctr">
              <a:spcBef>
                <a:spcPts val="101"/>
              </a:spcBef>
            </a:pPr>
            <a:r>
              <a:rPr lang="en-GB" sz="770" spc="34" dirty="0">
                <a:latin typeface="Carnas medium"/>
                <a:cs typeface="Calibri"/>
              </a:rPr>
              <a:t>0 accidents in the company</a:t>
            </a:r>
          </a:p>
        </p:txBody>
      </p:sp>
      <p:sp>
        <p:nvSpPr>
          <p:cNvPr id="52" name="object 3">
            <a:extLst>
              <a:ext uri="{FF2B5EF4-FFF2-40B4-BE49-F238E27FC236}">
                <a16:creationId xmlns:a16="http://schemas.microsoft.com/office/drawing/2014/main" id="{3B236123-7382-7D8E-ADAA-8306F073516B}"/>
              </a:ext>
            </a:extLst>
          </p:cNvPr>
          <p:cNvSpPr txBox="1">
            <a:spLocks/>
          </p:cNvSpPr>
          <p:nvPr/>
        </p:nvSpPr>
        <p:spPr>
          <a:xfrm>
            <a:off x="411831" y="397109"/>
            <a:ext cx="6019800" cy="312046"/>
          </a:xfrm>
          <a:prstGeom prst="rect">
            <a:avLst/>
          </a:prstGeom>
        </p:spPr>
        <p:txBody>
          <a:bodyPr vert="horz" wrap="square" lIns="0" tIns="5498" rIns="0" bIns="0" rtlCol="0">
            <a:spAutoFit/>
          </a:bodyPr>
          <a:lstStyle>
            <a:lvl1pPr>
              <a:defRPr sz="2237" b="0" i="0">
                <a:solidFill>
                  <a:srgbClr val="221F1F"/>
                </a:solidFill>
                <a:latin typeface="Calibri"/>
                <a:ea typeface="+mj-ea"/>
                <a:cs typeface="Calibri"/>
              </a:defRPr>
            </a:lvl1pPr>
          </a:lstStyle>
          <a:p>
            <a:pPr marL="6109" marR="2444">
              <a:lnSpc>
                <a:spcPct val="100600"/>
              </a:lnSpc>
              <a:spcBef>
                <a:spcPts val="43"/>
              </a:spcBef>
            </a:pPr>
            <a:r>
              <a:rPr lang="en-GB" sz="1972" spc="103" dirty="0">
                <a:latin typeface="Carnas-Medium" panose="02000603000000020004" pitchFamily="50" charset="0"/>
              </a:rPr>
              <a:t>Stakeholders and Company commitments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283156" y="805419"/>
            <a:ext cx="45719" cy="4306760"/>
          </a:xfrm>
          <a:custGeom>
            <a:avLst/>
            <a:gdLst/>
            <a:ahLst/>
            <a:cxnLst/>
            <a:rect l="l" t="t" r="r" b="b"/>
            <a:pathLst>
              <a:path h="5398770">
                <a:moveTo>
                  <a:pt x="0" y="0"/>
                </a:moveTo>
                <a:lnTo>
                  <a:pt x="0" y="5398490"/>
                </a:lnTo>
              </a:path>
            </a:pathLst>
          </a:custGeom>
          <a:ln w="6350">
            <a:solidFill>
              <a:srgbClr val="AEB0B4"/>
            </a:solidFill>
            <a:prstDash val="lgDash"/>
          </a:ln>
        </p:spPr>
        <p:txBody>
          <a:bodyPr wrap="none" lIns="0" tIns="0" rIns="0" bIns="3816000" rtlCol="0">
            <a:noAutofit/>
          </a:bodyPr>
          <a:lstStyle/>
          <a:p>
            <a:endParaRPr/>
          </a:p>
        </p:txBody>
      </p:sp>
      <p:sp>
        <p:nvSpPr>
          <p:cNvPr id="69" name="object 69"/>
          <p:cNvSpPr/>
          <p:nvPr/>
        </p:nvSpPr>
        <p:spPr>
          <a:xfrm>
            <a:off x="84557" y="827148"/>
            <a:ext cx="8862915" cy="45719"/>
          </a:xfrm>
          <a:custGeom>
            <a:avLst/>
            <a:gdLst/>
            <a:ahLst/>
            <a:cxnLst/>
            <a:rect l="l" t="t" r="r" b="b"/>
            <a:pathLst>
              <a:path w="13348969">
                <a:moveTo>
                  <a:pt x="0" y="0"/>
                </a:moveTo>
                <a:lnTo>
                  <a:pt x="13348855" y="0"/>
                </a:lnTo>
              </a:path>
            </a:pathLst>
          </a:custGeom>
          <a:ln w="99542">
            <a:solidFill>
              <a:srgbClr val="AEB0B4"/>
            </a:solidFill>
          </a:ln>
        </p:spPr>
        <p:txBody>
          <a:bodyPr wrap="square" lIns="0" tIns="0" rIns="0" bIns="0" rtlCol="0"/>
          <a:lstStyle/>
          <a:p>
            <a:endParaRPr/>
          </a:p>
        </p:txBody>
      </p:sp>
      <p:sp>
        <p:nvSpPr>
          <p:cNvPr id="72" name="object 45">
            <a:extLst>
              <a:ext uri="{FF2B5EF4-FFF2-40B4-BE49-F238E27FC236}">
                <a16:creationId xmlns:a16="http://schemas.microsoft.com/office/drawing/2014/main" id="{85CB95B9-7F7A-42DC-9C97-1FA06E0AAF79}"/>
              </a:ext>
            </a:extLst>
          </p:cNvPr>
          <p:cNvSpPr/>
          <p:nvPr/>
        </p:nvSpPr>
        <p:spPr>
          <a:xfrm>
            <a:off x="8876155" y="704660"/>
            <a:ext cx="245740" cy="266320"/>
          </a:xfrm>
          <a:custGeom>
            <a:avLst/>
            <a:gdLst/>
            <a:ahLst/>
            <a:cxnLst/>
            <a:rect l="l" t="t" r="r" b="b"/>
            <a:pathLst>
              <a:path w="297815" h="243204">
                <a:moveTo>
                  <a:pt x="0" y="0"/>
                </a:moveTo>
                <a:lnTo>
                  <a:pt x="70535" y="121437"/>
                </a:lnTo>
                <a:lnTo>
                  <a:pt x="0" y="242900"/>
                </a:lnTo>
                <a:lnTo>
                  <a:pt x="297268" y="121437"/>
                </a:lnTo>
                <a:lnTo>
                  <a:pt x="0" y="0"/>
                </a:lnTo>
                <a:close/>
              </a:path>
            </a:pathLst>
          </a:custGeom>
          <a:solidFill>
            <a:srgbClr val="AEB0B4"/>
          </a:solidFill>
        </p:spPr>
        <p:txBody>
          <a:bodyPr wrap="square" lIns="0" tIns="0" rIns="0" bIns="0" rtlCol="0"/>
          <a:lstStyle/>
          <a:p>
            <a:endParaRPr/>
          </a:p>
        </p:txBody>
      </p:sp>
      <p:sp>
        <p:nvSpPr>
          <p:cNvPr id="71" name="object 71"/>
          <p:cNvSpPr txBox="1"/>
          <p:nvPr/>
        </p:nvSpPr>
        <p:spPr>
          <a:xfrm>
            <a:off x="147893" y="614316"/>
            <a:ext cx="8950683" cy="271961"/>
          </a:xfrm>
          <a:prstGeom prst="rect">
            <a:avLst/>
          </a:prstGeom>
        </p:spPr>
        <p:txBody>
          <a:bodyPr vert="horz" wrap="square" lIns="0" tIns="7330" rIns="0" bIns="0" rtlCol="0">
            <a:spAutoFit/>
          </a:bodyPr>
          <a:lstStyle/>
          <a:p>
            <a:pPr marL="6109" lvl="3">
              <a:spcBef>
                <a:spcPts val="58"/>
              </a:spcBef>
              <a:tabLst>
                <a:tab pos="580333" algn="l"/>
                <a:tab pos="1154862" algn="l"/>
                <a:tab pos="1729392" algn="l"/>
                <a:tab pos="2303921" algn="l"/>
                <a:tab pos="2878450" algn="l"/>
                <a:tab pos="3452675" algn="l"/>
                <a:tab pos="4027205" algn="l"/>
                <a:tab pos="4601733" algn="l"/>
                <a:tab pos="5176262" algn="l"/>
                <a:tab pos="5750792" algn="l"/>
              </a:tabLst>
            </a:pPr>
            <a:r>
              <a:rPr lang="lt-LT" sz="818" spc="60" dirty="0">
                <a:latin typeface="Carnas-Medium" panose="02000603000000020004" pitchFamily="50" charset="0"/>
                <a:cs typeface="Calibri"/>
              </a:rPr>
              <a:t>2020</a:t>
            </a:r>
            <a:r>
              <a:rPr lang="lt-LT" sz="818" spc="60" dirty="0">
                <a:solidFill>
                  <a:schemeClr val="bg1"/>
                </a:solidFill>
                <a:latin typeface="Carnas-Medium" panose="02000603000000020004" pitchFamily="50" charset="0"/>
                <a:cs typeface="Calibri"/>
              </a:rPr>
              <a:t>------------</a:t>
            </a:r>
            <a:r>
              <a:rPr lang="lt-LT" sz="818" spc="60" dirty="0">
                <a:latin typeface="Carnas-Medium" panose="02000603000000020004" pitchFamily="50" charset="0"/>
                <a:cs typeface="Calibri"/>
              </a:rPr>
              <a:t>2021</a:t>
            </a:r>
            <a:r>
              <a:rPr lang="lt-LT" sz="818" spc="60" dirty="0">
                <a:solidFill>
                  <a:schemeClr val="bg1"/>
                </a:solidFill>
                <a:latin typeface="Carnas-Medium" panose="02000603000000020004" pitchFamily="50" charset="0"/>
                <a:cs typeface="Calibri"/>
              </a:rPr>
              <a:t>------------</a:t>
            </a:r>
            <a:r>
              <a:rPr lang="lt-LT" sz="818" spc="60" dirty="0">
                <a:latin typeface="Carnas-Medium" panose="02000603000000020004" pitchFamily="50" charset="0"/>
                <a:cs typeface="Calibri"/>
              </a:rPr>
              <a:t>2022</a:t>
            </a:r>
            <a:r>
              <a:rPr lang="lt-LT" sz="818" spc="60" dirty="0">
                <a:solidFill>
                  <a:schemeClr val="bg1"/>
                </a:solidFill>
                <a:latin typeface="Carnas-Medium" panose="02000603000000020004" pitchFamily="50" charset="0"/>
                <a:cs typeface="Calibri"/>
              </a:rPr>
              <a:t>------------</a:t>
            </a:r>
            <a:r>
              <a:rPr lang="lt-LT" sz="818" spc="60" dirty="0">
                <a:latin typeface="Carnas-Medium" panose="02000603000000020004" pitchFamily="50" charset="0"/>
                <a:cs typeface="Calibri"/>
              </a:rPr>
              <a:t>2023</a:t>
            </a:r>
            <a:r>
              <a:rPr lang="lt-LT" sz="818" spc="60" dirty="0">
                <a:solidFill>
                  <a:schemeClr val="bg1"/>
                </a:solidFill>
                <a:latin typeface="Carnas-Medium" panose="02000603000000020004" pitchFamily="50" charset="0"/>
                <a:cs typeface="Calibri"/>
              </a:rPr>
              <a:t>-----  -----</a:t>
            </a:r>
            <a:r>
              <a:rPr lang="lt-LT" sz="818" spc="60" dirty="0">
                <a:latin typeface="Carnas-Medium" panose="02000603000000020004" pitchFamily="50" charset="0"/>
                <a:cs typeface="Calibri"/>
              </a:rPr>
              <a:t>2024</a:t>
            </a:r>
            <a:r>
              <a:rPr lang="lt-LT" sz="818" spc="60" dirty="0">
                <a:solidFill>
                  <a:schemeClr val="bg1"/>
                </a:solidFill>
                <a:latin typeface="Carnas-Medium" panose="02000603000000020004" pitchFamily="50" charset="0"/>
                <a:cs typeface="Calibri"/>
              </a:rPr>
              <a:t>-------------</a:t>
            </a:r>
            <a:r>
              <a:rPr lang="lt-LT" sz="818" spc="60" dirty="0">
                <a:latin typeface="Carnas-Medium" panose="02000603000000020004" pitchFamily="50" charset="0"/>
                <a:cs typeface="Calibri"/>
              </a:rPr>
              <a:t>2025</a:t>
            </a:r>
            <a:r>
              <a:rPr lang="lt-LT" sz="818" spc="60" dirty="0">
                <a:solidFill>
                  <a:schemeClr val="bg1"/>
                </a:solidFill>
                <a:latin typeface="Carnas-Medium" panose="02000603000000020004" pitchFamily="50" charset="0"/>
                <a:cs typeface="Calibri"/>
              </a:rPr>
              <a:t>-----------</a:t>
            </a:r>
            <a:r>
              <a:rPr lang="lt-LT" sz="818" spc="60" dirty="0">
                <a:latin typeface="Carnas-Medium" panose="02000603000000020004" pitchFamily="50" charset="0"/>
                <a:cs typeface="Calibri"/>
              </a:rPr>
              <a:t>2026</a:t>
            </a:r>
            <a:r>
              <a:rPr lang="lt-LT" sz="818" spc="60" dirty="0">
                <a:solidFill>
                  <a:schemeClr val="bg1"/>
                </a:solidFill>
                <a:latin typeface="Carnas-Medium" panose="02000603000000020004" pitchFamily="50" charset="0"/>
                <a:cs typeface="Calibri"/>
              </a:rPr>
              <a:t>------------</a:t>
            </a:r>
            <a:r>
              <a:rPr lang="lt-LT" sz="818" spc="60" dirty="0">
                <a:latin typeface="Carnas-Medium" panose="02000603000000020004" pitchFamily="50" charset="0"/>
                <a:cs typeface="Calibri"/>
              </a:rPr>
              <a:t>2027</a:t>
            </a:r>
            <a:r>
              <a:rPr lang="lt-LT" sz="818" spc="60" dirty="0">
                <a:solidFill>
                  <a:schemeClr val="bg1"/>
                </a:solidFill>
                <a:latin typeface="Carnas-Medium" panose="02000603000000020004" pitchFamily="50" charset="0"/>
                <a:cs typeface="Calibri"/>
              </a:rPr>
              <a:t>---- -------</a:t>
            </a:r>
            <a:r>
              <a:rPr lang="lt-LT" sz="818" spc="60" dirty="0">
                <a:latin typeface="Carnas-Medium" panose="02000603000000020004" pitchFamily="50" charset="0"/>
                <a:cs typeface="Calibri"/>
              </a:rPr>
              <a:t>2028</a:t>
            </a:r>
            <a:r>
              <a:rPr lang="lt-LT" sz="818" spc="60" dirty="0">
                <a:solidFill>
                  <a:schemeClr val="bg1"/>
                </a:solidFill>
                <a:latin typeface="Carnas-Medium" panose="02000603000000020004" pitchFamily="50" charset="0"/>
                <a:cs typeface="Calibri"/>
              </a:rPr>
              <a:t>------------</a:t>
            </a:r>
            <a:r>
              <a:rPr lang="lt-LT" sz="818" spc="60" dirty="0">
                <a:latin typeface="Carnas-Medium" panose="02000603000000020004" pitchFamily="50" charset="0"/>
                <a:cs typeface="Calibri"/>
              </a:rPr>
              <a:t>2029</a:t>
            </a:r>
            <a:r>
              <a:rPr lang="lt-LT" sz="818" spc="60" dirty="0">
                <a:solidFill>
                  <a:schemeClr val="bg1"/>
                </a:solidFill>
                <a:latin typeface="Carnas-Medium" panose="02000603000000020004" pitchFamily="50" charset="0"/>
                <a:cs typeface="Calibri"/>
              </a:rPr>
              <a:t>-----------</a:t>
            </a:r>
            <a:r>
              <a:rPr lang="lt-LT" sz="818" spc="60" dirty="0">
                <a:latin typeface="Carnas-Medium" panose="02000603000000020004" pitchFamily="50" charset="0"/>
                <a:cs typeface="Calibri"/>
              </a:rPr>
              <a:t>2030</a:t>
            </a:r>
            <a:r>
              <a:rPr lang="lt-LT" sz="818" spc="60" dirty="0">
                <a:solidFill>
                  <a:schemeClr val="bg1"/>
                </a:solidFill>
                <a:latin typeface="Carnas-Medium" panose="02000603000000020004" pitchFamily="50" charset="0"/>
                <a:cs typeface="Calibri"/>
              </a:rPr>
              <a:t>-------------</a:t>
            </a:r>
            <a:r>
              <a:rPr lang="lt-LT" sz="818" spc="60" dirty="0">
                <a:latin typeface="Carnas-Medium" panose="02000603000000020004" pitchFamily="50" charset="0"/>
                <a:cs typeface="Calibri"/>
              </a:rPr>
              <a:t>2031</a:t>
            </a:r>
            <a:r>
              <a:rPr lang="lt-LT" sz="818" spc="60" dirty="0">
                <a:solidFill>
                  <a:schemeClr val="bg1"/>
                </a:solidFill>
                <a:latin typeface="Carnas-Medium" panose="02000603000000020004" pitchFamily="50" charset="0"/>
                <a:cs typeface="Calibri"/>
              </a:rPr>
              <a:t>-----------</a:t>
            </a:r>
            <a:r>
              <a:rPr lang="lt-LT" sz="818" spc="60" dirty="0">
                <a:latin typeface="Carnas-Medium" panose="02000603000000020004" pitchFamily="50" charset="0"/>
                <a:cs typeface="Calibri"/>
              </a:rPr>
              <a:t>2032</a:t>
            </a:r>
          </a:p>
          <a:p>
            <a:pPr marL="6109">
              <a:spcBef>
                <a:spcPts val="58"/>
              </a:spcBef>
              <a:tabLst>
                <a:tab pos="580333" algn="l"/>
                <a:tab pos="1154862" algn="l"/>
                <a:tab pos="1729392" algn="l"/>
                <a:tab pos="2303921" algn="l"/>
                <a:tab pos="2878450" algn="l"/>
                <a:tab pos="3452675" algn="l"/>
                <a:tab pos="4027205" algn="l"/>
                <a:tab pos="4601733" algn="l"/>
                <a:tab pos="5176262" algn="l"/>
                <a:tab pos="5750792" algn="l"/>
              </a:tabLst>
            </a:pPr>
            <a:endParaRPr lang="lt-LT" sz="818" dirty="0">
              <a:latin typeface="Carnas-Medium" panose="02000603000000020004" pitchFamily="50" charset="0"/>
              <a:cs typeface="Calibri"/>
            </a:endParaRPr>
          </a:p>
        </p:txBody>
      </p:sp>
      <p:sp>
        <p:nvSpPr>
          <p:cNvPr id="90" name="object 2">
            <a:extLst>
              <a:ext uri="{FF2B5EF4-FFF2-40B4-BE49-F238E27FC236}">
                <a16:creationId xmlns:a16="http://schemas.microsoft.com/office/drawing/2014/main" id="{01257B42-FAD5-2B54-AF54-B2DC7F3F4F73}"/>
              </a:ext>
            </a:extLst>
          </p:cNvPr>
          <p:cNvSpPr/>
          <p:nvPr/>
        </p:nvSpPr>
        <p:spPr>
          <a:xfrm>
            <a:off x="780893" y="3246078"/>
            <a:ext cx="0" cy="27184"/>
          </a:xfrm>
          <a:custGeom>
            <a:avLst/>
            <a:gdLst/>
            <a:ahLst/>
            <a:cxnLst/>
            <a:rect l="l" t="t" r="r" b="b"/>
            <a:pathLst>
              <a:path h="56514">
                <a:moveTo>
                  <a:pt x="0" y="0"/>
                </a:moveTo>
                <a:lnTo>
                  <a:pt x="0" y="55956"/>
                </a:lnTo>
              </a:path>
            </a:pathLst>
          </a:custGeom>
          <a:ln w="9258">
            <a:solidFill>
              <a:srgbClr val="AEB0B4"/>
            </a:solidFill>
          </a:ln>
        </p:spPr>
        <p:txBody>
          <a:bodyPr wrap="square" lIns="0" tIns="0" rIns="0" bIns="0" rtlCol="0"/>
          <a:lstStyle/>
          <a:p>
            <a:endParaRPr dirty="0"/>
          </a:p>
        </p:txBody>
      </p:sp>
      <p:sp>
        <p:nvSpPr>
          <p:cNvPr id="116" name="object 28">
            <a:extLst>
              <a:ext uri="{FF2B5EF4-FFF2-40B4-BE49-F238E27FC236}">
                <a16:creationId xmlns:a16="http://schemas.microsoft.com/office/drawing/2014/main" id="{10EFA5F3-4CBE-C9CB-1CAF-4C69E9109457}"/>
              </a:ext>
            </a:extLst>
          </p:cNvPr>
          <p:cNvSpPr/>
          <p:nvPr/>
        </p:nvSpPr>
        <p:spPr>
          <a:xfrm>
            <a:off x="5380062" y="3274071"/>
            <a:ext cx="0" cy="27184"/>
          </a:xfrm>
          <a:custGeom>
            <a:avLst/>
            <a:gdLst/>
            <a:ahLst/>
            <a:cxnLst/>
            <a:rect l="l" t="t" r="r" b="b"/>
            <a:pathLst>
              <a:path h="56514">
                <a:moveTo>
                  <a:pt x="0" y="0"/>
                </a:moveTo>
                <a:lnTo>
                  <a:pt x="0" y="55956"/>
                </a:lnTo>
              </a:path>
            </a:pathLst>
          </a:custGeom>
          <a:ln w="9258">
            <a:solidFill>
              <a:srgbClr val="AEB0B4"/>
            </a:solidFill>
          </a:ln>
        </p:spPr>
        <p:txBody>
          <a:bodyPr wrap="square" lIns="0" tIns="0" rIns="0" bIns="0" rtlCol="0"/>
          <a:lstStyle/>
          <a:p>
            <a:endParaRPr dirty="0"/>
          </a:p>
        </p:txBody>
      </p:sp>
      <p:sp>
        <p:nvSpPr>
          <p:cNvPr id="119" name="object 31">
            <a:extLst>
              <a:ext uri="{FF2B5EF4-FFF2-40B4-BE49-F238E27FC236}">
                <a16:creationId xmlns:a16="http://schemas.microsoft.com/office/drawing/2014/main" id="{7089049E-220C-554D-5A5F-8DAFAFA6FE32}"/>
              </a:ext>
            </a:extLst>
          </p:cNvPr>
          <p:cNvSpPr/>
          <p:nvPr/>
        </p:nvSpPr>
        <p:spPr>
          <a:xfrm>
            <a:off x="5959971" y="3274071"/>
            <a:ext cx="0" cy="27184"/>
          </a:xfrm>
          <a:custGeom>
            <a:avLst/>
            <a:gdLst/>
            <a:ahLst/>
            <a:cxnLst/>
            <a:rect l="l" t="t" r="r" b="b"/>
            <a:pathLst>
              <a:path h="56514">
                <a:moveTo>
                  <a:pt x="0" y="0"/>
                </a:moveTo>
                <a:lnTo>
                  <a:pt x="0" y="55956"/>
                </a:lnTo>
              </a:path>
            </a:pathLst>
          </a:custGeom>
          <a:ln w="9258">
            <a:solidFill>
              <a:srgbClr val="AEB0B4"/>
            </a:solidFill>
          </a:ln>
        </p:spPr>
        <p:txBody>
          <a:bodyPr wrap="square" lIns="0" tIns="0" rIns="0" bIns="0" rtlCol="0"/>
          <a:lstStyle/>
          <a:p>
            <a:endParaRPr dirty="0"/>
          </a:p>
        </p:txBody>
      </p:sp>
      <p:sp>
        <p:nvSpPr>
          <p:cNvPr id="127" name="object 67">
            <a:extLst>
              <a:ext uri="{FF2B5EF4-FFF2-40B4-BE49-F238E27FC236}">
                <a16:creationId xmlns:a16="http://schemas.microsoft.com/office/drawing/2014/main" id="{010F3346-322C-9DB2-F2F5-6FCBB6B6EAE3}"/>
              </a:ext>
            </a:extLst>
          </p:cNvPr>
          <p:cNvSpPr txBox="1">
            <a:spLocks/>
          </p:cNvSpPr>
          <p:nvPr/>
        </p:nvSpPr>
        <p:spPr>
          <a:xfrm>
            <a:off x="147791" y="120382"/>
            <a:ext cx="7772399" cy="287232"/>
          </a:xfrm>
          <a:prstGeom prst="rect">
            <a:avLst/>
          </a:prstGeom>
        </p:spPr>
        <p:txBody>
          <a:bodyPr vert="horz" wrap="square" lIns="0" tIns="5498" rIns="0" bIns="0" rtlCol="0">
            <a:spAutoFit/>
          </a:bodyPr>
          <a:lstStyle>
            <a:lvl1pPr>
              <a:defRPr sz="2237" b="0" i="0">
                <a:solidFill>
                  <a:srgbClr val="221F1F"/>
                </a:solidFill>
                <a:latin typeface="Calibri"/>
                <a:ea typeface="+mj-ea"/>
                <a:cs typeface="Calibri"/>
              </a:defRPr>
            </a:lvl1pPr>
          </a:lstStyle>
          <a:p>
            <a:pPr marL="6109" marR="2444">
              <a:lnSpc>
                <a:spcPct val="100600"/>
              </a:lnSpc>
              <a:spcBef>
                <a:spcPts val="43"/>
              </a:spcBef>
            </a:pPr>
            <a:r>
              <a:rPr lang="en-GB" sz="1972" spc="103" dirty="0">
                <a:latin typeface="Carnas-Medium" panose="02000603000000020004" pitchFamily="50" charset="0"/>
              </a:rPr>
              <a:t>Strategic projects of the Company, 2020-2032 </a:t>
            </a:r>
          </a:p>
        </p:txBody>
      </p:sp>
      <p:sp>
        <p:nvSpPr>
          <p:cNvPr id="157" name="object 7">
            <a:extLst>
              <a:ext uri="{FF2B5EF4-FFF2-40B4-BE49-F238E27FC236}">
                <a16:creationId xmlns:a16="http://schemas.microsoft.com/office/drawing/2014/main" id="{F906E34E-5347-15E1-C8EE-CFF6C0BB661E}"/>
              </a:ext>
            </a:extLst>
          </p:cNvPr>
          <p:cNvSpPr/>
          <p:nvPr/>
        </p:nvSpPr>
        <p:spPr>
          <a:xfrm>
            <a:off x="998190" y="785369"/>
            <a:ext cx="45719" cy="4346860"/>
          </a:xfrm>
          <a:custGeom>
            <a:avLst/>
            <a:gdLst/>
            <a:ahLst/>
            <a:cxnLst/>
            <a:rect l="l" t="t" r="r" b="b"/>
            <a:pathLst>
              <a:path h="5398770">
                <a:moveTo>
                  <a:pt x="0" y="0"/>
                </a:moveTo>
                <a:lnTo>
                  <a:pt x="0" y="5398490"/>
                </a:lnTo>
              </a:path>
            </a:pathLst>
          </a:custGeom>
          <a:ln w="6350">
            <a:solidFill>
              <a:srgbClr val="AEB0B4"/>
            </a:solidFill>
            <a:prstDash val="lgDash"/>
          </a:ln>
        </p:spPr>
        <p:txBody>
          <a:bodyPr wrap="none" lIns="0" tIns="0" rIns="0" bIns="3816000" rtlCol="0">
            <a:noAutofit/>
          </a:bodyPr>
          <a:lstStyle/>
          <a:p>
            <a:endParaRPr/>
          </a:p>
        </p:txBody>
      </p:sp>
      <p:sp>
        <p:nvSpPr>
          <p:cNvPr id="158" name="object 7">
            <a:extLst>
              <a:ext uri="{FF2B5EF4-FFF2-40B4-BE49-F238E27FC236}">
                <a16:creationId xmlns:a16="http://schemas.microsoft.com/office/drawing/2014/main" id="{33FCE89F-9939-8849-FB05-BBA219648610}"/>
              </a:ext>
            </a:extLst>
          </p:cNvPr>
          <p:cNvSpPr/>
          <p:nvPr/>
        </p:nvSpPr>
        <p:spPr>
          <a:xfrm>
            <a:off x="1708532" y="827550"/>
            <a:ext cx="45719" cy="4284629"/>
          </a:xfrm>
          <a:custGeom>
            <a:avLst/>
            <a:gdLst/>
            <a:ahLst/>
            <a:cxnLst/>
            <a:rect l="l" t="t" r="r" b="b"/>
            <a:pathLst>
              <a:path h="5398770">
                <a:moveTo>
                  <a:pt x="0" y="0"/>
                </a:moveTo>
                <a:lnTo>
                  <a:pt x="0" y="5398490"/>
                </a:lnTo>
              </a:path>
            </a:pathLst>
          </a:custGeom>
          <a:ln w="6350">
            <a:solidFill>
              <a:srgbClr val="AEB0B4"/>
            </a:solidFill>
            <a:prstDash val="lgDash"/>
          </a:ln>
        </p:spPr>
        <p:txBody>
          <a:bodyPr wrap="none" lIns="0" tIns="0" rIns="0" bIns="3816000" rtlCol="0">
            <a:noAutofit/>
          </a:bodyPr>
          <a:lstStyle/>
          <a:p>
            <a:endParaRPr dirty="0"/>
          </a:p>
        </p:txBody>
      </p:sp>
      <p:sp>
        <p:nvSpPr>
          <p:cNvPr id="159" name="object 7">
            <a:extLst>
              <a:ext uri="{FF2B5EF4-FFF2-40B4-BE49-F238E27FC236}">
                <a16:creationId xmlns:a16="http://schemas.microsoft.com/office/drawing/2014/main" id="{C98CE8BB-23AB-6151-88A1-D3226BE8CA5A}"/>
              </a:ext>
            </a:extLst>
          </p:cNvPr>
          <p:cNvSpPr/>
          <p:nvPr/>
        </p:nvSpPr>
        <p:spPr>
          <a:xfrm>
            <a:off x="2420245" y="850895"/>
            <a:ext cx="45719" cy="4284630"/>
          </a:xfrm>
          <a:custGeom>
            <a:avLst/>
            <a:gdLst/>
            <a:ahLst/>
            <a:cxnLst/>
            <a:rect l="l" t="t" r="r" b="b"/>
            <a:pathLst>
              <a:path h="5398770">
                <a:moveTo>
                  <a:pt x="0" y="0"/>
                </a:moveTo>
                <a:lnTo>
                  <a:pt x="0" y="5398490"/>
                </a:lnTo>
              </a:path>
            </a:pathLst>
          </a:custGeom>
          <a:ln w="6350">
            <a:solidFill>
              <a:srgbClr val="AEB0B4"/>
            </a:solidFill>
            <a:prstDash val="lgDash"/>
          </a:ln>
        </p:spPr>
        <p:txBody>
          <a:bodyPr wrap="none" lIns="0" tIns="0" rIns="0" bIns="3816000" rtlCol="0">
            <a:noAutofit/>
          </a:bodyPr>
          <a:lstStyle/>
          <a:p>
            <a:endParaRPr/>
          </a:p>
        </p:txBody>
      </p:sp>
      <p:sp>
        <p:nvSpPr>
          <p:cNvPr id="160" name="object 7">
            <a:extLst>
              <a:ext uri="{FF2B5EF4-FFF2-40B4-BE49-F238E27FC236}">
                <a16:creationId xmlns:a16="http://schemas.microsoft.com/office/drawing/2014/main" id="{5941C409-54CC-BF39-5215-5B6A8EA4B5B9}"/>
              </a:ext>
            </a:extLst>
          </p:cNvPr>
          <p:cNvSpPr/>
          <p:nvPr/>
        </p:nvSpPr>
        <p:spPr>
          <a:xfrm>
            <a:off x="3127342" y="891918"/>
            <a:ext cx="77745" cy="4246931"/>
          </a:xfrm>
          <a:custGeom>
            <a:avLst/>
            <a:gdLst/>
            <a:ahLst/>
            <a:cxnLst/>
            <a:rect l="l" t="t" r="r" b="b"/>
            <a:pathLst>
              <a:path h="5398770">
                <a:moveTo>
                  <a:pt x="0" y="0"/>
                </a:moveTo>
                <a:lnTo>
                  <a:pt x="0" y="5398490"/>
                </a:lnTo>
              </a:path>
            </a:pathLst>
          </a:custGeom>
          <a:ln w="6350">
            <a:solidFill>
              <a:srgbClr val="AEB0B4"/>
            </a:solidFill>
            <a:prstDash val="lgDash"/>
          </a:ln>
        </p:spPr>
        <p:txBody>
          <a:bodyPr wrap="none" lIns="0" tIns="0" rIns="0" bIns="3816000" rtlCol="0">
            <a:noAutofit/>
          </a:bodyPr>
          <a:lstStyle/>
          <a:p>
            <a:endParaRPr/>
          </a:p>
        </p:txBody>
      </p:sp>
      <p:sp>
        <p:nvSpPr>
          <p:cNvPr id="161" name="object 7">
            <a:extLst>
              <a:ext uri="{FF2B5EF4-FFF2-40B4-BE49-F238E27FC236}">
                <a16:creationId xmlns:a16="http://schemas.microsoft.com/office/drawing/2014/main" id="{C88A0D87-D1F5-8D61-B089-05EF97AE7BE2}"/>
              </a:ext>
            </a:extLst>
          </p:cNvPr>
          <p:cNvSpPr/>
          <p:nvPr/>
        </p:nvSpPr>
        <p:spPr>
          <a:xfrm flipH="1">
            <a:off x="3795570" y="805419"/>
            <a:ext cx="68124" cy="4346860"/>
          </a:xfrm>
          <a:custGeom>
            <a:avLst/>
            <a:gdLst/>
            <a:ahLst/>
            <a:cxnLst/>
            <a:rect l="l" t="t" r="r" b="b"/>
            <a:pathLst>
              <a:path h="5398770">
                <a:moveTo>
                  <a:pt x="0" y="0"/>
                </a:moveTo>
                <a:lnTo>
                  <a:pt x="0" y="5398490"/>
                </a:lnTo>
              </a:path>
            </a:pathLst>
          </a:custGeom>
          <a:ln w="6350">
            <a:solidFill>
              <a:srgbClr val="AEB0B4"/>
            </a:solidFill>
            <a:prstDash val="lgDash"/>
          </a:ln>
        </p:spPr>
        <p:txBody>
          <a:bodyPr wrap="none" lIns="0" tIns="0" rIns="0" bIns="3816000" rtlCol="0">
            <a:noAutofit/>
          </a:bodyPr>
          <a:lstStyle/>
          <a:p>
            <a:endParaRPr/>
          </a:p>
        </p:txBody>
      </p:sp>
      <p:sp>
        <p:nvSpPr>
          <p:cNvPr id="162" name="object 7">
            <a:extLst>
              <a:ext uri="{FF2B5EF4-FFF2-40B4-BE49-F238E27FC236}">
                <a16:creationId xmlns:a16="http://schemas.microsoft.com/office/drawing/2014/main" id="{10ACE37D-5929-9752-D819-1E8D12D1570F}"/>
              </a:ext>
            </a:extLst>
          </p:cNvPr>
          <p:cNvSpPr/>
          <p:nvPr/>
        </p:nvSpPr>
        <p:spPr>
          <a:xfrm>
            <a:off x="4591667" y="914546"/>
            <a:ext cx="45719" cy="4206617"/>
          </a:xfrm>
          <a:custGeom>
            <a:avLst/>
            <a:gdLst/>
            <a:ahLst/>
            <a:cxnLst/>
            <a:rect l="l" t="t" r="r" b="b"/>
            <a:pathLst>
              <a:path h="5398770">
                <a:moveTo>
                  <a:pt x="0" y="0"/>
                </a:moveTo>
                <a:lnTo>
                  <a:pt x="0" y="5398490"/>
                </a:lnTo>
              </a:path>
            </a:pathLst>
          </a:custGeom>
          <a:ln w="6350">
            <a:solidFill>
              <a:srgbClr val="AEB0B4"/>
            </a:solidFill>
            <a:prstDash val="lgDash"/>
          </a:ln>
        </p:spPr>
        <p:txBody>
          <a:bodyPr wrap="none" lIns="0" tIns="0" rIns="0" bIns="3816000" rtlCol="0">
            <a:noAutofit/>
          </a:bodyPr>
          <a:lstStyle/>
          <a:p>
            <a:endParaRPr/>
          </a:p>
        </p:txBody>
      </p:sp>
      <p:sp>
        <p:nvSpPr>
          <p:cNvPr id="163" name="object 7">
            <a:extLst>
              <a:ext uri="{FF2B5EF4-FFF2-40B4-BE49-F238E27FC236}">
                <a16:creationId xmlns:a16="http://schemas.microsoft.com/office/drawing/2014/main" id="{D779B555-84BE-7D63-AD17-A3A347DCA2EC}"/>
              </a:ext>
            </a:extLst>
          </p:cNvPr>
          <p:cNvSpPr/>
          <p:nvPr/>
        </p:nvSpPr>
        <p:spPr>
          <a:xfrm>
            <a:off x="5332416" y="865257"/>
            <a:ext cx="45719" cy="4248297"/>
          </a:xfrm>
          <a:custGeom>
            <a:avLst/>
            <a:gdLst/>
            <a:ahLst/>
            <a:cxnLst/>
            <a:rect l="l" t="t" r="r" b="b"/>
            <a:pathLst>
              <a:path h="5398770">
                <a:moveTo>
                  <a:pt x="0" y="0"/>
                </a:moveTo>
                <a:lnTo>
                  <a:pt x="0" y="5398490"/>
                </a:lnTo>
              </a:path>
            </a:pathLst>
          </a:custGeom>
          <a:ln w="6350">
            <a:solidFill>
              <a:srgbClr val="AEB0B4"/>
            </a:solidFill>
            <a:prstDash val="lgDash"/>
          </a:ln>
        </p:spPr>
        <p:txBody>
          <a:bodyPr wrap="none" lIns="0" tIns="0" rIns="0" bIns="3816000" rtlCol="0">
            <a:noAutofit/>
          </a:bodyPr>
          <a:lstStyle/>
          <a:p>
            <a:endParaRPr/>
          </a:p>
        </p:txBody>
      </p:sp>
      <p:sp>
        <p:nvSpPr>
          <p:cNvPr id="164" name="object 7">
            <a:extLst>
              <a:ext uri="{FF2B5EF4-FFF2-40B4-BE49-F238E27FC236}">
                <a16:creationId xmlns:a16="http://schemas.microsoft.com/office/drawing/2014/main" id="{85E5A587-D43E-4DB1-304D-7CF62CF7A68E}"/>
              </a:ext>
            </a:extLst>
          </p:cNvPr>
          <p:cNvSpPr/>
          <p:nvPr/>
        </p:nvSpPr>
        <p:spPr>
          <a:xfrm>
            <a:off x="6048911" y="819499"/>
            <a:ext cx="45719" cy="4284630"/>
          </a:xfrm>
          <a:custGeom>
            <a:avLst/>
            <a:gdLst/>
            <a:ahLst/>
            <a:cxnLst/>
            <a:rect l="l" t="t" r="r" b="b"/>
            <a:pathLst>
              <a:path h="5398770">
                <a:moveTo>
                  <a:pt x="0" y="0"/>
                </a:moveTo>
                <a:lnTo>
                  <a:pt x="0" y="5398490"/>
                </a:lnTo>
              </a:path>
            </a:pathLst>
          </a:custGeom>
          <a:ln w="6350">
            <a:solidFill>
              <a:srgbClr val="AEB0B4"/>
            </a:solidFill>
            <a:prstDash val="lgDash"/>
          </a:ln>
        </p:spPr>
        <p:txBody>
          <a:bodyPr wrap="none" lIns="0" tIns="0" rIns="0" bIns="3816000" rtlCol="0">
            <a:noAutofit/>
          </a:bodyPr>
          <a:lstStyle/>
          <a:p>
            <a:endParaRPr/>
          </a:p>
        </p:txBody>
      </p:sp>
      <p:sp>
        <p:nvSpPr>
          <p:cNvPr id="165" name="object 7">
            <a:extLst>
              <a:ext uri="{FF2B5EF4-FFF2-40B4-BE49-F238E27FC236}">
                <a16:creationId xmlns:a16="http://schemas.microsoft.com/office/drawing/2014/main" id="{E8E1C6A5-2CBD-574F-0B25-0372E66F49CE}"/>
              </a:ext>
            </a:extLst>
          </p:cNvPr>
          <p:cNvSpPr/>
          <p:nvPr/>
        </p:nvSpPr>
        <p:spPr>
          <a:xfrm>
            <a:off x="6726759" y="872867"/>
            <a:ext cx="45719" cy="4248296"/>
          </a:xfrm>
          <a:custGeom>
            <a:avLst/>
            <a:gdLst/>
            <a:ahLst/>
            <a:cxnLst/>
            <a:rect l="l" t="t" r="r" b="b"/>
            <a:pathLst>
              <a:path h="5398770">
                <a:moveTo>
                  <a:pt x="0" y="0"/>
                </a:moveTo>
                <a:lnTo>
                  <a:pt x="0" y="5398490"/>
                </a:lnTo>
              </a:path>
            </a:pathLst>
          </a:custGeom>
          <a:ln w="6350">
            <a:solidFill>
              <a:srgbClr val="AEB0B4"/>
            </a:solidFill>
            <a:prstDash val="lgDash"/>
          </a:ln>
        </p:spPr>
        <p:txBody>
          <a:bodyPr wrap="none" lIns="0" tIns="0" rIns="0" bIns="3816000" rtlCol="0">
            <a:noAutofit/>
          </a:bodyPr>
          <a:lstStyle/>
          <a:p>
            <a:endParaRPr/>
          </a:p>
        </p:txBody>
      </p:sp>
      <p:sp>
        <p:nvSpPr>
          <p:cNvPr id="166" name="object 7">
            <a:extLst>
              <a:ext uri="{FF2B5EF4-FFF2-40B4-BE49-F238E27FC236}">
                <a16:creationId xmlns:a16="http://schemas.microsoft.com/office/drawing/2014/main" id="{3FD8B15F-E5C7-5689-0E7F-8B8FA20121A6}"/>
              </a:ext>
            </a:extLst>
          </p:cNvPr>
          <p:cNvSpPr/>
          <p:nvPr/>
        </p:nvSpPr>
        <p:spPr>
          <a:xfrm>
            <a:off x="7444983" y="872867"/>
            <a:ext cx="45719" cy="4263551"/>
          </a:xfrm>
          <a:custGeom>
            <a:avLst/>
            <a:gdLst/>
            <a:ahLst/>
            <a:cxnLst/>
            <a:rect l="l" t="t" r="r" b="b"/>
            <a:pathLst>
              <a:path h="5398770">
                <a:moveTo>
                  <a:pt x="0" y="0"/>
                </a:moveTo>
                <a:lnTo>
                  <a:pt x="0" y="5398490"/>
                </a:lnTo>
              </a:path>
            </a:pathLst>
          </a:custGeom>
          <a:ln w="6350">
            <a:solidFill>
              <a:srgbClr val="AEB0B4"/>
            </a:solidFill>
            <a:prstDash val="lgDash"/>
          </a:ln>
        </p:spPr>
        <p:txBody>
          <a:bodyPr wrap="none" lIns="0" tIns="0" rIns="0" bIns="3816000" rtlCol="0">
            <a:noAutofit/>
          </a:bodyPr>
          <a:lstStyle/>
          <a:p>
            <a:endParaRPr/>
          </a:p>
        </p:txBody>
      </p:sp>
      <p:sp>
        <p:nvSpPr>
          <p:cNvPr id="167" name="Rectangle 166">
            <a:extLst>
              <a:ext uri="{FF2B5EF4-FFF2-40B4-BE49-F238E27FC236}">
                <a16:creationId xmlns:a16="http://schemas.microsoft.com/office/drawing/2014/main" id="{2F348079-14CB-7AD4-2BB1-175EA11E1F60}"/>
              </a:ext>
            </a:extLst>
          </p:cNvPr>
          <p:cNvSpPr/>
          <p:nvPr/>
        </p:nvSpPr>
        <p:spPr>
          <a:xfrm>
            <a:off x="285699" y="949116"/>
            <a:ext cx="3577995" cy="4571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69" name="TextBox 168">
            <a:extLst>
              <a:ext uri="{FF2B5EF4-FFF2-40B4-BE49-F238E27FC236}">
                <a16:creationId xmlns:a16="http://schemas.microsoft.com/office/drawing/2014/main" id="{FBDDAC31-A21E-2FD6-1CDE-F45057AFD34B}"/>
              </a:ext>
            </a:extLst>
          </p:cNvPr>
          <p:cNvSpPr txBox="1"/>
          <p:nvPr/>
        </p:nvSpPr>
        <p:spPr>
          <a:xfrm>
            <a:off x="176948" y="979369"/>
            <a:ext cx="6122827" cy="200055"/>
          </a:xfrm>
          <a:prstGeom prst="rect">
            <a:avLst/>
          </a:prstGeom>
          <a:noFill/>
        </p:spPr>
        <p:txBody>
          <a:bodyPr wrap="square">
            <a:spAutoFit/>
          </a:bodyPr>
          <a:lstStyle/>
          <a:p>
            <a:pPr marL="13846" marR="0" lvl="0" indent="0" algn="l" defTabSz="914400" rtl="0" eaLnBrk="1" fontAlgn="auto" latinLnBrk="0" hangingPunct="1">
              <a:lnSpc>
                <a:spcPct val="100000"/>
              </a:lnSpc>
              <a:spcBef>
                <a:spcPts val="0"/>
              </a:spcBef>
              <a:spcAft>
                <a:spcPts val="0"/>
              </a:spcAft>
              <a:buClrTx/>
              <a:buSzTx/>
              <a:buFontTx/>
              <a:buNone/>
              <a:tabLst/>
              <a:defRPr/>
            </a:pPr>
            <a:r>
              <a:rPr lang="en-US" sz="700" kern="1200" spc="32" dirty="0">
                <a:solidFill>
                  <a:prstClr val="black"/>
                </a:solidFill>
                <a:latin typeface="Carnas-Light" panose="02000503000000020004" pitchFamily="50" charset="0"/>
                <a:ea typeface="+mn-ea"/>
                <a:cs typeface="Calibri"/>
              </a:rPr>
              <a:t>Vilnius Wastewater Treatment Plant reconstruction (Phases I, II)</a:t>
            </a:r>
            <a:endParaRPr kumimoji="0" lang="lt-LT" sz="700" b="0" i="0" u="none" strike="noStrike" kern="1200" cap="none" spc="0" normalizeH="0" baseline="0" noProof="0" dirty="0">
              <a:ln>
                <a:noFill/>
              </a:ln>
              <a:solidFill>
                <a:prstClr val="black"/>
              </a:solidFill>
              <a:effectLst/>
              <a:uLnTx/>
              <a:uFillTx/>
              <a:latin typeface="Carnas-Light" panose="02000503000000020004" pitchFamily="50" charset="0"/>
              <a:ea typeface="+mn-ea"/>
              <a:cs typeface="Calibri"/>
            </a:endParaRPr>
          </a:p>
        </p:txBody>
      </p:sp>
      <p:sp>
        <p:nvSpPr>
          <p:cNvPr id="173" name="Rectangle 172">
            <a:extLst>
              <a:ext uri="{FF2B5EF4-FFF2-40B4-BE49-F238E27FC236}">
                <a16:creationId xmlns:a16="http://schemas.microsoft.com/office/drawing/2014/main" id="{96E456D6-18AF-EEBD-1416-E1E2FA07ADF5}"/>
              </a:ext>
            </a:extLst>
          </p:cNvPr>
          <p:cNvSpPr/>
          <p:nvPr/>
        </p:nvSpPr>
        <p:spPr>
          <a:xfrm>
            <a:off x="998783" y="1157296"/>
            <a:ext cx="7795723" cy="5337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74" name="TextBox 173">
            <a:extLst>
              <a:ext uri="{FF2B5EF4-FFF2-40B4-BE49-F238E27FC236}">
                <a16:creationId xmlns:a16="http://schemas.microsoft.com/office/drawing/2014/main" id="{9E300A16-F0FA-7FB6-9E18-71DCD0A981E2}"/>
              </a:ext>
            </a:extLst>
          </p:cNvPr>
          <p:cNvSpPr txBox="1"/>
          <p:nvPr/>
        </p:nvSpPr>
        <p:spPr>
          <a:xfrm>
            <a:off x="945854" y="1114077"/>
            <a:ext cx="6826546" cy="306687"/>
          </a:xfrm>
          <a:prstGeom prst="rect">
            <a:avLst/>
          </a:prstGeom>
          <a:noFill/>
        </p:spPr>
        <p:txBody>
          <a:bodyPr wrap="square">
            <a:spAutoFit/>
          </a:bodyPr>
          <a:lstStyle/>
          <a:p>
            <a:pPr marR="715947" lvl="0" algn="l" defTabSz="914400" rtl="0" eaLnBrk="1" fontAlgn="auto" latinLnBrk="0" hangingPunct="1">
              <a:lnSpc>
                <a:spcPct val="199300"/>
              </a:lnSpc>
              <a:spcBef>
                <a:spcPts val="0"/>
              </a:spcBef>
              <a:spcAft>
                <a:spcPts val="0"/>
              </a:spcAft>
              <a:buClrTx/>
              <a:buSzTx/>
              <a:buFontTx/>
              <a:buNone/>
              <a:tabLst/>
              <a:defRPr/>
            </a:pPr>
            <a:r>
              <a:rPr lang="en-US" sz="700" kern="1200" spc="35" dirty="0">
                <a:solidFill>
                  <a:prstClr val="black"/>
                </a:solidFill>
                <a:latin typeface="Carnas-Light" panose="02000503000000020004" pitchFamily="50" charset="0"/>
                <a:ea typeface="+mn-ea"/>
                <a:cs typeface="Calibri"/>
              </a:rPr>
              <a:t>Renewable energy (solar power plants, wind turbines and hydro power plant on treated effluent stream)</a:t>
            </a:r>
            <a:endParaRPr kumimoji="0" lang="lt-LT" sz="700" b="0" i="0" u="none" strike="noStrike" kern="1200" cap="none" spc="-7" normalizeH="0" baseline="0" noProof="0" dirty="0">
              <a:ln>
                <a:noFill/>
              </a:ln>
              <a:solidFill>
                <a:prstClr val="black"/>
              </a:solidFill>
              <a:effectLst/>
              <a:uLnTx/>
              <a:uFillTx/>
              <a:latin typeface="Carnas-Light" panose="02000503000000020004" pitchFamily="50" charset="0"/>
              <a:ea typeface="+mn-ea"/>
              <a:cs typeface="Calibri"/>
            </a:endParaRPr>
          </a:p>
        </p:txBody>
      </p:sp>
      <p:sp>
        <p:nvSpPr>
          <p:cNvPr id="182" name="Rectangle 181">
            <a:extLst>
              <a:ext uri="{FF2B5EF4-FFF2-40B4-BE49-F238E27FC236}">
                <a16:creationId xmlns:a16="http://schemas.microsoft.com/office/drawing/2014/main" id="{D0366F96-45E1-89E7-7866-D8BDEAE86772}"/>
              </a:ext>
            </a:extLst>
          </p:cNvPr>
          <p:cNvSpPr/>
          <p:nvPr/>
        </p:nvSpPr>
        <p:spPr>
          <a:xfrm>
            <a:off x="990600" y="1385197"/>
            <a:ext cx="4335556" cy="5337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83" name="TextBox 182">
            <a:extLst>
              <a:ext uri="{FF2B5EF4-FFF2-40B4-BE49-F238E27FC236}">
                <a16:creationId xmlns:a16="http://schemas.microsoft.com/office/drawing/2014/main" id="{8B0EC62B-31E6-B6E9-669A-CB82E549EB9F}"/>
              </a:ext>
            </a:extLst>
          </p:cNvPr>
          <p:cNvSpPr txBox="1"/>
          <p:nvPr/>
        </p:nvSpPr>
        <p:spPr>
          <a:xfrm>
            <a:off x="929305" y="1437332"/>
            <a:ext cx="6122827" cy="200055"/>
          </a:xfrm>
          <a:prstGeom prst="rect">
            <a:avLst/>
          </a:prstGeom>
          <a:noFill/>
        </p:spPr>
        <p:txBody>
          <a:bodyPr wrap="square">
            <a:spAutoFit/>
          </a:bodyPr>
          <a:lstStyle/>
          <a:p>
            <a:pPr marL="13846" marR="0" lvl="0" indent="0" algn="l" defTabSz="914400" rtl="0" eaLnBrk="1" fontAlgn="auto" latinLnBrk="0" hangingPunct="1">
              <a:lnSpc>
                <a:spcPct val="100000"/>
              </a:lnSpc>
              <a:spcBef>
                <a:spcPts val="0"/>
              </a:spcBef>
              <a:spcAft>
                <a:spcPts val="0"/>
              </a:spcAft>
              <a:buClrTx/>
              <a:buSzTx/>
              <a:buFontTx/>
              <a:buNone/>
              <a:tabLst/>
              <a:defRPr/>
            </a:pPr>
            <a:r>
              <a:rPr lang="en-US" sz="700" kern="1200" spc="32" dirty="0">
                <a:solidFill>
                  <a:prstClr val="black"/>
                </a:solidFill>
                <a:latin typeface="Carnas-Light" panose="02000503000000020004" pitchFamily="50" charset="0"/>
                <a:ea typeface="+mn-ea"/>
                <a:cs typeface="Calibri"/>
              </a:rPr>
              <a:t>Reconstruction of district wastewater treatment plants</a:t>
            </a:r>
            <a:endParaRPr kumimoji="0" lang="lt-LT" sz="700" b="0" i="0" u="none" strike="noStrike" kern="1200" cap="none" spc="0" normalizeH="0" baseline="0" noProof="0" dirty="0">
              <a:ln>
                <a:noFill/>
              </a:ln>
              <a:solidFill>
                <a:prstClr val="black"/>
              </a:solidFill>
              <a:effectLst/>
              <a:uLnTx/>
              <a:uFillTx/>
              <a:latin typeface="Carnas-Light" panose="02000503000000020004" pitchFamily="50" charset="0"/>
              <a:ea typeface="+mn-ea"/>
              <a:cs typeface="Calibri"/>
            </a:endParaRPr>
          </a:p>
        </p:txBody>
      </p:sp>
      <p:sp>
        <p:nvSpPr>
          <p:cNvPr id="189" name="Rectangle 188">
            <a:extLst>
              <a:ext uri="{FF2B5EF4-FFF2-40B4-BE49-F238E27FC236}">
                <a16:creationId xmlns:a16="http://schemas.microsoft.com/office/drawing/2014/main" id="{4F9B95E9-48B6-212A-D239-E1E260CA5668}"/>
              </a:ext>
            </a:extLst>
          </p:cNvPr>
          <p:cNvSpPr/>
          <p:nvPr/>
        </p:nvSpPr>
        <p:spPr>
          <a:xfrm flipV="1">
            <a:off x="5339422" y="1529203"/>
            <a:ext cx="714182" cy="4571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90" name="TextBox 189">
            <a:extLst>
              <a:ext uri="{FF2B5EF4-FFF2-40B4-BE49-F238E27FC236}">
                <a16:creationId xmlns:a16="http://schemas.microsoft.com/office/drawing/2014/main" id="{778DC697-092F-AD19-A69E-0DED46CAAF69}"/>
              </a:ext>
            </a:extLst>
          </p:cNvPr>
          <p:cNvSpPr txBox="1"/>
          <p:nvPr/>
        </p:nvSpPr>
        <p:spPr>
          <a:xfrm>
            <a:off x="5069126" y="1566802"/>
            <a:ext cx="6122827" cy="200055"/>
          </a:xfrm>
          <a:prstGeom prst="rect">
            <a:avLst/>
          </a:prstGeom>
          <a:noFill/>
        </p:spPr>
        <p:txBody>
          <a:bodyPr wrap="square">
            <a:spAutoFit/>
          </a:bodyPr>
          <a:lstStyle/>
          <a:p>
            <a:pPr marL="13846" marR="0" lvl="0" indent="0" algn="l" defTabSz="914400" rtl="0" eaLnBrk="1" fontAlgn="auto" latinLnBrk="0" hangingPunct="1">
              <a:lnSpc>
                <a:spcPct val="100000"/>
              </a:lnSpc>
              <a:spcBef>
                <a:spcPts val="0"/>
              </a:spcBef>
              <a:spcAft>
                <a:spcPts val="0"/>
              </a:spcAft>
              <a:buClrTx/>
              <a:buSzTx/>
              <a:buFontTx/>
              <a:buNone/>
              <a:tabLst/>
              <a:defRPr/>
            </a:pPr>
            <a:r>
              <a:rPr lang="en-GB" sz="700" kern="1200" spc="32" dirty="0">
                <a:solidFill>
                  <a:prstClr val="black"/>
                </a:solidFill>
                <a:latin typeface="Carnas-Light" panose="02000503000000020004" pitchFamily="50" charset="0"/>
                <a:ea typeface="+mn-ea"/>
                <a:cs typeface="Calibri"/>
              </a:rPr>
              <a:t>Mono-combustion of sewage sludge</a:t>
            </a:r>
            <a:endParaRPr kumimoji="0" lang="en-GB" sz="700" b="0" i="0" u="none" strike="noStrike" kern="1200" cap="none" spc="0" normalizeH="0" baseline="0" dirty="0">
              <a:ln>
                <a:noFill/>
              </a:ln>
              <a:solidFill>
                <a:prstClr val="black"/>
              </a:solidFill>
              <a:effectLst/>
              <a:uLnTx/>
              <a:uFillTx/>
              <a:latin typeface="Carnas-Light" panose="02000503000000020004" pitchFamily="50" charset="0"/>
              <a:ea typeface="+mn-ea"/>
              <a:cs typeface="Calibri"/>
            </a:endParaRPr>
          </a:p>
        </p:txBody>
      </p:sp>
      <p:sp>
        <p:nvSpPr>
          <p:cNvPr id="192" name="Rectangle 191">
            <a:extLst>
              <a:ext uri="{FF2B5EF4-FFF2-40B4-BE49-F238E27FC236}">
                <a16:creationId xmlns:a16="http://schemas.microsoft.com/office/drawing/2014/main" id="{2769D1A7-79EB-F22F-2110-4411CB4F26AF}"/>
              </a:ext>
            </a:extLst>
          </p:cNvPr>
          <p:cNvSpPr/>
          <p:nvPr/>
        </p:nvSpPr>
        <p:spPr>
          <a:xfrm flipV="1">
            <a:off x="6726758" y="1604975"/>
            <a:ext cx="2046975" cy="4571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93" name="TextBox 192">
            <a:extLst>
              <a:ext uri="{FF2B5EF4-FFF2-40B4-BE49-F238E27FC236}">
                <a16:creationId xmlns:a16="http://schemas.microsoft.com/office/drawing/2014/main" id="{5D80C1A8-D14A-91AE-27E5-04D8C5CFD657}"/>
              </a:ext>
            </a:extLst>
          </p:cNvPr>
          <p:cNvSpPr txBox="1"/>
          <p:nvPr/>
        </p:nvSpPr>
        <p:spPr>
          <a:xfrm>
            <a:off x="6645771" y="1658570"/>
            <a:ext cx="1598423" cy="307777"/>
          </a:xfrm>
          <a:prstGeom prst="rect">
            <a:avLst/>
          </a:prstGeom>
          <a:noFill/>
        </p:spPr>
        <p:txBody>
          <a:bodyPr wrap="square">
            <a:spAutoFit/>
          </a:bodyPr>
          <a:lstStyle/>
          <a:p>
            <a:pPr marL="13846" marR="0" lvl="0" indent="0" algn="l" defTabSz="914400" rtl="0" eaLnBrk="1" fontAlgn="auto" latinLnBrk="0" hangingPunct="1">
              <a:lnSpc>
                <a:spcPct val="100000"/>
              </a:lnSpc>
              <a:spcBef>
                <a:spcPts val="0"/>
              </a:spcBef>
              <a:spcAft>
                <a:spcPts val="0"/>
              </a:spcAft>
              <a:buClrTx/>
              <a:buSzTx/>
              <a:buFontTx/>
              <a:buNone/>
              <a:tabLst/>
              <a:defRPr/>
            </a:pPr>
            <a:r>
              <a:rPr lang="en-GB" sz="700" kern="1200" spc="32" dirty="0">
                <a:solidFill>
                  <a:prstClr val="black"/>
                </a:solidFill>
                <a:latin typeface="Carnas-Light" panose="02000503000000020004" pitchFamily="50" charset="0"/>
                <a:ea typeface="+mn-ea"/>
                <a:cs typeface="Calibri"/>
              </a:rPr>
              <a:t>Phosphorus recovery from ash</a:t>
            </a:r>
            <a:endParaRPr kumimoji="0" lang="en-GB" sz="700" b="0" i="0" u="none" strike="noStrike" kern="1200" cap="none" spc="0" normalizeH="0" baseline="0" dirty="0">
              <a:ln>
                <a:noFill/>
              </a:ln>
              <a:solidFill>
                <a:prstClr val="black"/>
              </a:solidFill>
              <a:effectLst/>
              <a:uLnTx/>
              <a:uFillTx/>
              <a:latin typeface="Carnas-Light" panose="02000503000000020004" pitchFamily="50" charset="0"/>
              <a:ea typeface="+mn-ea"/>
              <a:cs typeface="Calibri"/>
            </a:endParaRPr>
          </a:p>
        </p:txBody>
      </p:sp>
      <p:sp>
        <p:nvSpPr>
          <p:cNvPr id="195" name="Rectangle 194">
            <a:extLst>
              <a:ext uri="{FF2B5EF4-FFF2-40B4-BE49-F238E27FC236}">
                <a16:creationId xmlns:a16="http://schemas.microsoft.com/office/drawing/2014/main" id="{C2E20383-B2DD-E26F-6521-8923F3F1E349}"/>
              </a:ext>
            </a:extLst>
          </p:cNvPr>
          <p:cNvSpPr/>
          <p:nvPr/>
        </p:nvSpPr>
        <p:spPr>
          <a:xfrm>
            <a:off x="2433292" y="1715123"/>
            <a:ext cx="1418214" cy="4571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96" name="TextBox 195">
            <a:extLst>
              <a:ext uri="{FF2B5EF4-FFF2-40B4-BE49-F238E27FC236}">
                <a16:creationId xmlns:a16="http://schemas.microsoft.com/office/drawing/2014/main" id="{5891BE25-D062-F6D2-AED5-5F3516F300FD}"/>
              </a:ext>
            </a:extLst>
          </p:cNvPr>
          <p:cNvSpPr txBox="1"/>
          <p:nvPr/>
        </p:nvSpPr>
        <p:spPr>
          <a:xfrm>
            <a:off x="2334070" y="1769937"/>
            <a:ext cx="1598423" cy="307777"/>
          </a:xfrm>
          <a:prstGeom prst="rect">
            <a:avLst/>
          </a:prstGeom>
          <a:noFill/>
        </p:spPr>
        <p:txBody>
          <a:bodyPr wrap="square">
            <a:spAutoFit/>
          </a:bodyPr>
          <a:lstStyle/>
          <a:p>
            <a:pPr marL="13846" marR="0" lvl="0" indent="0" algn="l" defTabSz="914400" rtl="0" eaLnBrk="1" fontAlgn="auto" latinLnBrk="0" hangingPunct="1">
              <a:lnSpc>
                <a:spcPct val="100000"/>
              </a:lnSpc>
              <a:spcBef>
                <a:spcPts val="0"/>
              </a:spcBef>
              <a:spcAft>
                <a:spcPts val="0"/>
              </a:spcAft>
              <a:buClrTx/>
              <a:buSzTx/>
              <a:buFontTx/>
              <a:buNone/>
              <a:tabLst/>
              <a:defRPr/>
            </a:pPr>
            <a:r>
              <a:rPr lang="en-GB" sz="700" kern="1200" spc="32" dirty="0">
                <a:solidFill>
                  <a:prstClr val="black"/>
                </a:solidFill>
                <a:latin typeface="Carnas-Light" panose="02000503000000020004" pitchFamily="50" charset="0"/>
                <a:ea typeface="+mn-ea"/>
                <a:cs typeface="Calibri"/>
              </a:rPr>
              <a:t>Heat recovery from wastewater</a:t>
            </a:r>
            <a:endParaRPr kumimoji="0" lang="en-GB" sz="700" b="0" i="0" u="none" strike="noStrike" kern="1200" cap="none" spc="0" normalizeH="0" baseline="0" dirty="0">
              <a:ln>
                <a:noFill/>
              </a:ln>
              <a:solidFill>
                <a:prstClr val="black"/>
              </a:solidFill>
              <a:effectLst/>
              <a:uLnTx/>
              <a:uFillTx/>
              <a:latin typeface="Carnas-Light" panose="02000503000000020004" pitchFamily="50" charset="0"/>
              <a:ea typeface="+mn-ea"/>
              <a:cs typeface="Calibri"/>
            </a:endParaRPr>
          </a:p>
        </p:txBody>
      </p:sp>
      <p:sp>
        <p:nvSpPr>
          <p:cNvPr id="198" name="Rectangle 197">
            <a:extLst>
              <a:ext uri="{FF2B5EF4-FFF2-40B4-BE49-F238E27FC236}">
                <a16:creationId xmlns:a16="http://schemas.microsoft.com/office/drawing/2014/main" id="{B61595B1-2D8C-5377-72BC-C973FCB8DC11}"/>
              </a:ext>
            </a:extLst>
          </p:cNvPr>
          <p:cNvSpPr/>
          <p:nvPr/>
        </p:nvSpPr>
        <p:spPr>
          <a:xfrm>
            <a:off x="3130549" y="1944685"/>
            <a:ext cx="5663957" cy="4571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99" name="TextBox 198">
            <a:extLst>
              <a:ext uri="{FF2B5EF4-FFF2-40B4-BE49-F238E27FC236}">
                <a16:creationId xmlns:a16="http://schemas.microsoft.com/office/drawing/2014/main" id="{5518AB46-1570-E306-AFB4-081F17C9CCDA}"/>
              </a:ext>
            </a:extLst>
          </p:cNvPr>
          <p:cNvSpPr txBox="1"/>
          <p:nvPr/>
        </p:nvSpPr>
        <p:spPr>
          <a:xfrm>
            <a:off x="3034542" y="1972619"/>
            <a:ext cx="4166515" cy="200055"/>
          </a:xfrm>
          <a:prstGeom prst="rect">
            <a:avLst/>
          </a:prstGeom>
          <a:noFill/>
        </p:spPr>
        <p:txBody>
          <a:bodyPr wrap="square">
            <a:spAutoFit/>
          </a:bodyPr>
          <a:lstStyle/>
          <a:p>
            <a:pPr marL="13846" marR="0" lvl="0" indent="0" algn="l" defTabSz="914400" rtl="0" eaLnBrk="1" fontAlgn="auto" latinLnBrk="0" hangingPunct="1">
              <a:lnSpc>
                <a:spcPct val="100000"/>
              </a:lnSpc>
              <a:spcBef>
                <a:spcPts val="0"/>
              </a:spcBef>
              <a:spcAft>
                <a:spcPts val="0"/>
              </a:spcAft>
              <a:buClrTx/>
              <a:buSzTx/>
              <a:buFontTx/>
              <a:buNone/>
              <a:tabLst/>
              <a:defRPr/>
            </a:pPr>
            <a:r>
              <a:rPr lang="en-US" sz="700" kern="1200" spc="32" dirty="0">
                <a:solidFill>
                  <a:prstClr val="black"/>
                </a:solidFill>
                <a:latin typeface="Carnas-Light" panose="02000503000000020004" pitchFamily="50" charset="0"/>
                <a:ea typeface="+mn-ea"/>
                <a:cs typeface="Calibri"/>
              </a:rPr>
              <a:t>Remote, automated water quality monitoring system</a:t>
            </a:r>
            <a:endParaRPr kumimoji="0" lang="lt-LT" sz="700" b="0" i="0" u="none" strike="noStrike" kern="1200" cap="none" spc="0" normalizeH="0" baseline="0" noProof="0" dirty="0">
              <a:ln>
                <a:noFill/>
              </a:ln>
              <a:solidFill>
                <a:prstClr val="black"/>
              </a:solidFill>
              <a:effectLst/>
              <a:uLnTx/>
              <a:uFillTx/>
              <a:latin typeface="Carnas-Light" panose="02000503000000020004" pitchFamily="50" charset="0"/>
              <a:ea typeface="+mn-ea"/>
              <a:cs typeface="Calibri"/>
            </a:endParaRPr>
          </a:p>
        </p:txBody>
      </p:sp>
      <p:sp>
        <p:nvSpPr>
          <p:cNvPr id="201" name="Rectangle 200">
            <a:extLst>
              <a:ext uri="{FF2B5EF4-FFF2-40B4-BE49-F238E27FC236}">
                <a16:creationId xmlns:a16="http://schemas.microsoft.com/office/drawing/2014/main" id="{B144611B-2657-CC8A-3639-EDAAC899B6F2}"/>
              </a:ext>
            </a:extLst>
          </p:cNvPr>
          <p:cNvSpPr/>
          <p:nvPr/>
        </p:nvSpPr>
        <p:spPr>
          <a:xfrm>
            <a:off x="2433292" y="2164420"/>
            <a:ext cx="6353030" cy="4571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02" name="TextBox 201">
            <a:extLst>
              <a:ext uri="{FF2B5EF4-FFF2-40B4-BE49-F238E27FC236}">
                <a16:creationId xmlns:a16="http://schemas.microsoft.com/office/drawing/2014/main" id="{6495306A-6ED2-BF42-AC9A-BB3E889D3201}"/>
              </a:ext>
            </a:extLst>
          </p:cNvPr>
          <p:cNvSpPr txBox="1"/>
          <p:nvPr/>
        </p:nvSpPr>
        <p:spPr>
          <a:xfrm>
            <a:off x="2350803" y="2203484"/>
            <a:ext cx="4166515" cy="200055"/>
          </a:xfrm>
          <a:prstGeom prst="rect">
            <a:avLst/>
          </a:prstGeom>
          <a:noFill/>
        </p:spPr>
        <p:txBody>
          <a:bodyPr wrap="square">
            <a:spAutoFit/>
          </a:bodyPr>
          <a:lstStyle/>
          <a:p>
            <a:pPr marL="13846" marR="0" lvl="0" indent="0" algn="l" defTabSz="914400" rtl="0" eaLnBrk="1" fontAlgn="auto" latinLnBrk="0" hangingPunct="1">
              <a:lnSpc>
                <a:spcPct val="100000"/>
              </a:lnSpc>
              <a:spcBef>
                <a:spcPts val="0"/>
              </a:spcBef>
              <a:spcAft>
                <a:spcPts val="0"/>
              </a:spcAft>
              <a:buClrTx/>
              <a:buSzTx/>
              <a:buFontTx/>
              <a:buNone/>
              <a:tabLst/>
              <a:defRPr/>
            </a:pPr>
            <a:r>
              <a:rPr lang="en-US" sz="700" kern="1200" spc="32" dirty="0">
                <a:solidFill>
                  <a:prstClr val="black"/>
                </a:solidFill>
                <a:latin typeface="Carnas-Light" panose="02000503000000020004" pitchFamily="50" charset="0"/>
                <a:ea typeface="+mn-ea"/>
                <a:cs typeface="Calibri"/>
              </a:rPr>
              <a:t>Remote, automated wastewater monitoring system</a:t>
            </a:r>
            <a:endParaRPr kumimoji="0" lang="lt-LT" sz="700" b="0" i="0" u="none" strike="noStrike" kern="1200" cap="none" spc="0" normalizeH="0" baseline="0" noProof="0" dirty="0">
              <a:ln>
                <a:noFill/>
              </a:ln>
              <a:solidFill>
                <a:prstClr val="black"/>
              </a:solidFill>
              <a:effectLst/>
              <a:uLnTx/>
              <a:uFillTx/>
              <a:latin typeface="Carnas-Light" panose="02000503000000020004" pitchFamily="50" charset="0"/>
              <a:ea typeface="+mn-ea"/>
              <a:cs typeface="Calibri"/>
            </a:endParaRPr>
          </a:p>
        </p:txBody>
      </p:sp>
      <p:sp>
        <p:nvSpPr>
          <p:cNvPr id="204" name="Rectangle 203">
            <a:extLst>
              <a:ext uri="{FF2B5EF4-FFF2-40B4-BE49-F238E27FC236}">
                <a16:creationId xmlns:a16="http://schemas.microsoft.com/office/drawing/2014/main" id="{68CB7D81-E591-9C55-A889-9B0F67201157}"/>
              </a:ext>
            </a:extLst>
          </p:cNvPr>
          <p:cNvSpPr/>
          <p:nvPr/>
        </p:nvSpPr>
        <p:spPr>
          <a:xfrm>
            <a:off x="326485" y="2418111"/>
            <a:ext cx="8476204" cy="4571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05" name="object 7">
            <a:extLst>
              <a:ext uri="{FF2B5EF4-FFF2-40B4-BE49-F238E27FC236}">
                <a16:creationId xmlns:a16="http://schemas.microsoft.com/office/drawing/2014/main" id="{292B517E-1A9B-FFE4-0553-A532C062EE5D}"/>
              </a:ext>
            </a:extLst>
          </p:cNvPr>
          <p:cNvSpPr/>
          <p:nvPr/>
        </p:nvSpPr>
        <p:spPr>
          <a:xfrm>
            <a:off x="8107681" y="819499"/>
            <a:ext cx="45719" cy="4284630"/>
          </a:xfrm>
          <a:custGeom>
            <a:avLst/>
            <a:gdLst/>
            <a:ahLst/>
            <a:cxnLst/>
            <a:rect l="l" t="t" r="r" b="b"/>
            <a:pathLst>
              <a:path h="5398770">
                <a:moveTo>
                  <a:pt x="0" y="0"/>
                </a:moveTo>
                <a:lnTo>
                  <a:pt x="0" y="5398490"/>
                </a:lnTo>
              </a:path>
            </a:pathLst>
          </a:custGeom>
          <a:ln w="6350">
            <a:solidFill>
              <a:srgbClr val="AEB0B4"/>
            </a:solidFill>
            <a:prstDash val="lgDash"/>
          </a:ln>
        </p:spPr>
        <p:txBody>
          <a:bodyPr wrap="none" lIns="0" tIns="0" rIns="0" bIns="3816000" rtlCol="0">
            <a:noAutofit/>
          </a:bodyPr>
          <a:lstStyle/>
          <a:p>
            <a:endParaRPr/>
          </a:p>
        </p:txBody>
      </p:sp>
      <p:sp>
        <p:nvSpPr>
          <p:cNvPr id="206" name="object 7">
            <a:extLst>
              <a:ext uri="{FF2B5EF4-FFF2-40B4-BE49-F238E27FC236}">
                <a16:creationId xmlns:a16="http://schemas.microsoft.com/office/drawing/2014/main" id="{F1C16649-8760-F92E-1101-78DE80E9FA3E}"/>
              </a:ext>
            </a:extLst>
          </p:cNvPr>
          <p:cNvSpPr/>
          <p:nvPr/>
        </p:nvSpPr>
        <p:spPr>
          <a:xfrm flipH="1">
            <a:off x="8740604" y="865257"/>
            <a:ext cx="45719" cy="4255907"/>
          </a:xfrm>
          <a:custGeom>
            <a:avLst/>
            <a:gdLst/>
            <a:ahLst/>
            <a:cxnLst/>
            <a:rect l="l" t="t" r="r" b="b"/>
            <a:pathLst>
              <a:path h="5398770">
                <a:moveTo>
                  <a:pt x="0" y="0"/>
                </a:moveTo>
                <a:lnTo>
                  <a:pt x="0" y="5398490"/>
                </a:lnTo>
              </a:path>
            </a:pathLst>
          </a:custGeom>
          <a:ln w="6350">
            <a:solidFill>
              <a:srgbClr val="AEB0B4"/>
            </a:solidFill>
            <a:prstDash val="lgDash"/>
          </a:ln>
        </p:spPr>
        <p:txBody>
          <a:bodyPr wrap="none" lIns="0" tIns="0" rIns="0" bIns="3816000" rtlCol="0">
            <a:noAutofit/>
          </a:bodyPr>
          <a:lstStyle/>
          <a:p>
            <a:endParaRPr/>
          </a:p>
        </p:txBody>
      </p:sp>
      <p:sp>
        <p:nvSpPr>
          <p:cNvPr id="207" name="TextBox 206">
            <a:extLst>
              <a:ext uri="{FF2B5EF4-FFF2-40B4-BE49-F238E27FC236}">
                <a16:creationId xmlns:a16="http://schemas.microsoft.com/office/drawing/2014/main" id="{1DF05AE4-B79E-E06B-D009-1617CE0EEB73}"/>
              </a:ext>
            </a:extLst>
          </p:cNvPr>
          <p:cNvSpPr txBox="1"/>
          <p:nvPr/>
        </p:nvSpPr>
        <p:spPr>
          <a:xfrm>
            <a:off x="223982" y="2447603"/>
            <a:ext cx="4166515" cy="200055"/>
          </a:xfrm>
          <a:prstGeom prst="rect">
            <a:avLst/>
          </a:prstGeom>
          <a:noFill/>
        </p:spPr>
        <p:txBody>
          <a:bodyPr wrap="square">
            <a:spAutoFit/>
          </a:bodyPr>
          <a:lstStyle/>
          <a:p>
            <a:pPr marL="13846" marR="0" lvl="0" indent="0" algn="l" defTabSz="914400" rtl="0" eaLnBrk="1" fontAlgn="auto" latinLnBrk="0" hangingPunct="1">
              <a:lnSpc>
                <a:spcPct val="100000"/>
              </a:lnSpc>
              <a:spcBef>
                <a:spcPts val="0"/>
              </a:spcBef>
              <a:spcAft>
                <a:spcPts val="0"/>
              </a:spcAft>
              <a:buClrTx/>
              <a:buSzTx/>
              <a:buFontTx/>
              <a:buNone/>
              <a:tabLst/>
              <a:defRPr/>
            </a:pPr>
            <a:r>
              <a:rPr lang="en-US" sz="700" kern="1200" spc="32" dirty="0">
                <a:solidFill>
                  <a:prstClr val="black"/>
                </a:solidFill>
                <a:latin typeface="Carnas-Light" panose="02000503000000020004" pitchFamily="50" charset="0"/>
                <a:ea typeface="+mn-ea"/>
                <a:cs typeface="Calibri"/>
              </a:rPr>
              <a:t>Reconstruction of sewage networks</a:t>
            </a:r>
            <a:endParaRPr kumimoji="0" lang="lt-LT" sz="700" b="0" i="0" u="none" strike="noStrike" kern="1200" cap="none" spc="0" normalizeH="0" baseline="0" noProof="0" dirty="0">
              <a:ln>
                <a:noFill/>
              </a:ln>
              <a:solidFill>
                <a:prstClr val="black"/>
              </a:solidFill>
              <a:effectLst/>
              <a:uLnTx/>
              <a:uFillTx/>
              <a:latin typeface="Carnas-Light" panose="02000503000000020004" pitchFamily="50" charset="0"/>
              <a:ea typeface="+mn-ea"/>
              <a:cs typeface="Calibri"/>
            </a:endParaRPr>
          </a:p>
        </p:txBody>
      </p:sp>
      <p:sp>
        <p:nvSpPr>
          <p:cNvPr id="208" name="Rectangle 207">
            <a:extLst>
              <a:ext uri="{FF2B5EF4-FFF2-40B4-BE49-F238E27FC236}">
                <a16:creationId xmlns:a16="http://schemas.microsoft.com/office/drawing/2014/main" id="{98085C24-896A-2F59-D3ED-07DC49BE3DC4}"/>
              </a:ext>
            </a:extLst>
          </p:cNvPr>
          <p:cNvSpPr/>
          <p:nvPr/>
        </p:nvSpPr>
        <p:spPr>
          <a:xfrm>
            <a:off x="6065280" y="2561447"/>
            <a:ext cx="2737409" cy="4571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09" name="TextBox 208">
            <a:extLst>
              <a:ext uri="{FF2B5EF4-FFF2-40B4-BE49-F238E27FC236}">
                <a16:creationId xmlns:a16="http://schemas.microsoft.com/office/drawing/2014/main" id="{28EB3C2F-1F99-F981-9C20-210821736352}"/>
              </a:ext>
            </a:extLst>
          </p:cNvPr>
          <p:cNvSpPr txBox="1"/>
          <p:nvPr/>
        </p:nvSpPr>
        <p:spPr>
          <a:xfrm>
            <a:off x="5954343" y="2631758"/>
            <a:ext cx="6122827" cy="200055"/>
          </a:xfrm>
          <a:prstGeom prst="rect">
            <a:avLst/>
          </a:prstGeom>
          <a:noFill/>
        </p:spPr>
        <p:txBody>
          <a:bodyPr wrap="square">
            <a:spAutoFit/>
          </a:bodyPr>
          <a:lstStyle/>
          <a:p>
            <a:pPr marL="13846" marR="0" lvl="0" indent="0" algn="l" defTabSz="914400" rtl="0" eaLnBrk="1" fontAlgn="auto" latinLnBrk="0" hangingPunct="1">
              <a:lnSpc>
                <a:spcPct val="100000"/>
              </a:lnSpc>
              <a:spcBef>
                <a:spcPts val="0"/>
              </a:spcBef>
              <a:spcAft>
                <a:spcPts val="0"/>
              </a:spcAft>
              <a:buClrTx/>
              <a:buSzTx/>
              <a:buFontTx/>
              <a:buNone/>
              <a:tabLst/>
              <a:defRPr/>
            </a:pPr>
            <a:r>
              <a:rPr lang="lt-LT" sz="700" kern="1200" spc="32" dirty="0" err="1">
                <a:solidFill>
                  <a:prstClr val="black"/>
                </a:solidFill>
                <a:latin typeface="Carnas-Light" panose="02000503000000020004" pitchFamily="50" charset="0"/>
                <a:ea typeface="+mn-ea"/>
                <a:cs typeface="Calibri"/>
              </a:rPr>
              <a:t>Balancing</a:t>
            </a:r>
            <a:r>
              <a:rPr lang="lt-LT" sz="700" kern="1200" spc="32" dirty="0">
                <a:solidFill>
                  <a:prstClr val="black"/>
                </a:solidFill>
                <a:latin typeface="Carnas-Light" panose="02000503000000020004" pitchFamily="50" charset="0"/>
                <a:ea typeface="+mn-ea"/>
                <a:cs typeface="Calibri"/>
              </a:rPr>
              <a:t> </a:t>
            </a:r>
            <a:r>
              <a:rPr lang="lt-LT" sz="700" kern="1200" spc="32" dirty="0" err="1">
                <a:solidFill>
                  <a:prstClr val="black"/>
                </a:solidFill>
                <a:latin typeface="Carnas-Light" panose="02000503000000020004" pitchFamily="50" charset="0"/>
                <a:ea typeface="+mn-ea"/>
                <a:cs typeface="Calibri"/>
              </a:rPr>
              <a:t>wastewater</a:t>
            </a:r>
            <a:r>
              <a:rPr lang="lt-LT" sz="700" kern="1200" spc="32" dirty="0">
                <a:solidFill>
                  <a:prstClr val="black"/>
                </a:solidFill>
                <a:latin typeface="Carnas-Light" panose="02000503000000020004" pitchFamily="50" charset="0"/>
                <a:ea typeface="+mn-ea"/>
                <a:cs typeface="Calibri"/>
              </a:rPr>
              <a:t> </a:t>
            </a:r>
            <a:r>
              <a:rPr lang="lt-LT" sz="700" kern="1200" spc="32" dirty="0" err="1">
                <a:solidFill>
                  <a:prstClr val="black"/>
                </a:solidFill>
                <a:latin typeface="Carnas-Light" panose="02000503000000020004" pitchFamily="50" charset="0"/>
                <a:ea typeface="+mn-ea"/>
                <a:cs typeface="Calibri"/>
              </a:rPr>
              <a:t>tank</a:t>
            </a:r>
            <a:endParaRPr kumimoji="0" lang="lt-LT" sz="700" b="0" i="0" u="none" strike="noStrike" kern="1200" cap="none" spc="0" normalizeH="0" baseline="0" noProof="0" dirty="0">
              <a:ln>
                <a:noFill/>
              </a:ln>
              <a:solidFill>
                <a:prstClr val="black"/>
              </a:solidFill>
              <a:effectLst/>
              <a:uLnTx/>
              <a:uFillTx/>
              <a:latin typeface="Carnas-Light" panose="02000503000000020004" pitchFamily="50" charset="0"/>
              <a:ea typeface="+mn-ea"/>
              <a:cs typeface="Calibri"/>
            </a:endParaRPr>
          </a:p>
        </p:txBody>
      </p:sp>
      <p:sp>
        <p:nvSpPr>
          <p:cNvPr id="211" name="Rectangle 210">
            <a:extLst>
              <a:ext uri="{FF2B5EF4-FFF2-40B4-BE49-F238E27FC236}">
                <a16:creationId xmlns:a16="http://schemas.microsoft.com/office/drawing/2014/main" id="{37521017-4A3C-B169-4A1C-3F13FCF856AB}"/>
              </a:ext>
            </a:extLst>
          </p:cNvPr>
          <p:cNvSpPr/>
          <p:nvPr/>
        </p:nvSpPr>
        <p:spPr>
          <a:xfrm>
            <a:off x="310116" y="2847161"/>
            <a:ext cx="8476204" cy="45719"/>
          </a:xfrm>
          <a:prstGeom prst="rect">
            <a:avLst/>
          </a:prstGeom>
          <a:solidFill>
            <a:srgbClr val="C0D637"/>
          </a:solidFill>
          <a:ln>
            <a:solidFill>
              <a:srgbClr val="C0D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12" name="TextBox 211">
            <a:extLst>
              <a:ext uri="{FF2B5EF4-FFF2-40B4-BE49-F238E27FC236}">
                <a16:creationId xmlns:a16="http://schemas.microsoft.com/office/drawing/2014/main" id="{91BB3006-6EEE-CC26-4E58-12F4145792DE}"/>
              </a:ext>
            </a:extLst>
          </p:cNvPr>
          <p:cNvSpPr txBox="1"/>
          <p:nvPr/>
        </p:nvSpPr>
        <p:spPr>
          <a:xfrm>
            <a:off x="223982" y="2911275"/>
            <a:ext cx="1911408" cy="307777"/>
          </a:xfrm>
          <a:prstGeom prst="rect">
            <a:avLst/>
          </a:prstGeom>
          <a:noFill/>
        </p:spPr>
        <p:txBody>
          <a:bodyPr wrap="square">
            <a:spAutoFit/>
          </a:bodyPr>
          <a:lstStyle/>
          <a:p>
            <a:pPr marL="13846" marR="0" lvl="0" indent="0" algn="l" defTabSz="914400" rtl="0" eaLnBrk="1" fontAlgn="auto" latinLnBrk="0" hangingPunct="1">
              <a:lnSpc>
                <a:spcPct val="100000"/>
              </a:lnSpc>
              <a:spcBef>
                <a:spcPts val="0"/>
              </a:spcBef>
              <a:spcAft>
                <a:spcPts val="0"/>
              </a:spcAft>
              <a:buClrTx/>
              <a:buSzTx/>
              <a:buFontTx/>
              <a:buNone/>
              <a:tabLst/>
              <a:defRPr/>
            </a:pPr>
            <a:r>
              <a:rPr lang="en-US" sz="700" kern="1200" spc="32" dirty="0">
                <a:solidFill>
                  <a:prstClr val="black"/>
                </a:solidFill>
                <a:latin typeface="Carnas-Light" panose="02000503000000020004" pitchFamily="50" charset="0"/>
                <a:ea typeface="+mn-ea"/>
                <a:cs typeface="Calibri"/>
              </a:rPr>
              <a:t>Reconstruction of water supply networks</a:t>
            </a:r>
            <a:endParaRPr kumimoji="0" lang="lt-LT" sz="700" b="0" i="0" u="none" strike="noStrike" kern="1200" cap="none" spc="0" normalizeH="0" baseline="0" noProof="0" dirty="0">
              <a:ln>
                <a:noFill/>
              </a:ln>
              <a:solidFill>
                <a:prstClr val="black"/>
              </a:solidFill>
              <a:effectLst/>
              <a:uLnTx/>
              <a:uFillTx/>
              <a:latin typeface="Carnas-Light" panose="02000503000000020004" pitchFamily="50" charset="0"/>
              <a:ea typeface="+mn-ea"/>
              <a:cs typeface="Calibri"/>
            </a:endParaRPr>
          </a:p>
        </p:txBody>
      </p:sp>
      <p:sp>
        <p:nvSpPr>
          <p:cNvPr id="213" name="Rectangle 212">
            <a:extLst>
              <a:ext uri="{FF2B5EF4-FFF2-40B4-BE49-F238E27FC236}">
                <a16:creationId xmlns:a16="http://schemas.microsoft.com/office/drawing/2014/main" id="{70228D42-09CA-CC51-569E-314DDF51D8A4}"/>
              </a:ext>
            </a:extLst>
          </p:cNvPr>
          <p:cNvSpPr/>
          <p:nvPr/>
        </p:nvSpPr>
        <p:spPr>
          <a:xfrm>
            <a:off x="310116" y="3075932"/>
            <a:ext cx="8476204" cy="45719"/>
          </a:xfrm>
          <a:prstGeom prst="rect">
            <a:avLst/>
          </a:prstGeom>
          <a:solidFill>
            <a:srgbClr val="C0D637"/>
          </a:solidFill>
          <a:ln>
            <a:solidFill>
              <a:srgbClr val="C0D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14" name="TextBox 213">
            <a:extLst>
              <a:ext uri="{FF2B5EF4-FFF2-40B4-BE49-F238E27FC236}">
                <a16:creationId xmlns:a16="http://schemas.microsoft.com/office/drawing/2014/main" id="{E969A0C1-AF1D-4F9E-0F66-3ABD9600C528}"/>
              </a:ext>
            </a:extLst>
          </p:cNvPr>
          <p:cNvSpPr txBox="1"/>
          <p:nvPr/>
        </p:nvSpPr>
        <p:spPr>
          <a:xfrm>
            <a:off x="231910" y="3153605"/>
            <a:ext cx="1911408" cy="307777"/>
          </a:xfrm>
          <a:prstGeom prst="rect">
            <a:avLst/>
          </a:prstGeom>
          <a:noFill/>
        </p:spPr>
        <p:txBody>
          <a:bodyPr wrap="square">
            <a:spAutoFit/>
          </a:bodyPr>
          <a:lstStyle/>
          <a:p>
            <a:pPr marL="13846" marR="0" lvl="0" indent="0" algn="l" defTabSz="914400" rtl="0" eaLnBrk="1" fontAlgn="auto" latinLnBrk="0" hangingPunct="1">
              <a:lnSpc>
                <a:spcPct val="100000"/>
              </a:lnSpc>
              <a:spcBef>
                <a:spcPts val="0"/>
              </a:spcBef>
              <a:spcAft>
                <a:spcPts val="0"/>
              </a:spcAft>
              <a:buClrTx/>
              <a:buSzTx/>
              <a:buFontTx/>
              <a:buNone/>
              <a:tabLst/>
              <a:defRPr/>
            </a:pPr>
            <a:r>
              <a:rPr lang="en-US" sz="700" kern="1200" spc="32" dirty="0">
                <a:solidFill>
                  <a:prstClr val="black"/>
                </a:solidFill>
                <a:latin typeface="Carnas-Light" panose="02000503000000020004" pitchFamily="50" charset="0"/>
                <a:ea typeface="+mn-ea"/>
                <a:cs typeface="Calibri"/>
              </a:rPr>
              <a:t>Development of water supply and sewage networks</a:t>
            </a:r>
            <a:endParaRPr kumimoji="0" lang="lt-LT" sz="700" b="0" i="0" u="none" strike="noStrike" kern="1200" cap="none" spc="0" normalizeH="0" baseline="0" noProof="0" dirty="0">
              <a:ln>
                <a:noFill/>
              </a:ln>
              <a:solidFill>
                <a:prstClr val="black"/>
              </a:solidFill>
              <a:effectLst/>
              <a:uLnTx/>
              <a:uFillTx/>
              <a:latin typeface="Carnas-Light" panose="02000503000000020004" pitchFamily="50" charset="0"/>
              <a:ea typeface="+mn-ea"/>
              <a:cs typeface="Calibri"/>
            </a:endParaRPr>
          </a:p>
        </p:txBody>
      </p:sp>
      <p:sp>
        <p:nvSpPr>
          <p:cNvPr id="215" name="Rectangle 214">
            <a:extLst>
              <a:ext uri="{FF2B5EF4-FFF2-40B4-BE49-F238E27FC236}">
                <a16:creationId xmlns:a16="http://schemas.microsoft.com/office/drawing/2014/main" id="{21A12A1C-49C8-D124-DE5B-61366C42DB49}"/>
              </a:ext>
            </a:extLst>
          </p:cNvPr>
          <p:cNvSpPr/>
          <p:nvPr/>
        </p:nvSpPr>
        <p:spPr>
          <a:xfrm>
            <a:off x="297530" y="3330800"/>
            <a:ext cx="8476204" cy="45719"/>
          </a:xfrm>
          <a:prstGeom prst="rect">
            <a:avLst/>
          </a:prstGeom>
          <a:solidFill>
            <a:srgbClr val="C0D637"/>
          </a:solidFill>
          <a:ln>
            <a:solidFill>
              <a:srgbClr val="C0D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216" name="TextBox 215">
            <a:extLst>
              <a:ext uri="{FF2B5EF4-FFF2-40B4-BE49-F238E27FC236}">
                <a16:creationId xmlns:a16="http://schemas.microsoft.com/office/drawing/2014/main" id="{AE485A4B-5978-39B6-0229-07DC96585923}"/>
              </a:ext>
            </a:extLst>
          </p:cNvPr>
          <p:cNvSpPr txBox="1"/>
          <p:nvPr/>
        </p:nvSpPr>
        <p:spPr>
          <a:xfrm>
            <a:off x="231910" y="3395138"/>
            <a:ext cx="2435710" cy="200055"/>
          </a:xfrm>
          <a:prstGeom prst="rect">
            <a:avLst/>
          </a:prstGeom>
          <a:noFill/>
        </p:spPr>
        <p:txBody>
          <a:bodyPr wrap="square">
            <a:spAutoFit/>
          </a:bodyPr>
          <a:lstStyle/>
          <a:p>
            <a:pPr marL="13846" marR="0" lvl="0" indent="0" algn="l" defTabSz="914400" rtl="0" eaLnBrk="1" fontAlgn="auto" latinLnBrk="0" hangingPunct="1">
              <a:lnSpc>
                <a:spcPct val="100000"/>
              </a:lnSpc>
              <a:spcBef>
                <a:spcPts val="0"/>
              </a:spcBef>
              <a:spcAft>
                <a:spcPts val="0"/>
              </a:spcAft>
              <a:buClrTx/>
              <a:buSzTx/>
              <a:buFontTx/>
              <a:buNone/>
              <a:tabLst/>
              <a:defRPr/>
            </a:pPr>
            <a:r>
              <a:rPr lang="en-US" sz="700" kern="1200" spc="32" dirty="0">
                <a:solidFill>
                  <a:prstClr val="black"/>
                </a:solidFill>
                <a:latin typeface="Carnas-Light" panose="02000503000000020004" pitchFamily="50" charset="0"/>
                <a:ea typeface="+mn-ea"/>
                <a:cs typeface="Calibri"/>
              </a:rPr>
              <a:t>Construction of water improvement facilities</a:t>
            </a:r>
            <a:endParaRPr kumimoji="0" lang="lt-LT" sz="700" b="0" i="0" u="none" strike="noStrike" kern="1200" cap="none" spc="0" normalizeH="0" baseline="0" noProof="0" dirty="0">
              <a:ln>
                <a:noFill/>
              </a:ln>
              <a:solidFill>
                <a:prstClr val="black"/>
              </a:solidFill>
              <a:effectLst/>
              <a:uLnTx/>
              <a:uFillTx/>
              <a:latin typeface="Carnas-Light" panose="02000503000000020004" pitchFamily="50" charset="0"/>
              <a:ea typeface="+mn-ea"/>
              <a:cs typeface="Calibri"/>
            </a:endParaRPr>
          </a:p>
        </p:txBody>
      </p:sp>
      <p:sp>
        <p:nvSpPr>
          <p:cNvPr id="217" name="Rectangle 216">
            <a:extLst>
              <a:ext uri="{FF2B5EF4-FFF2-40B4-BE49-F238E27FC236}">
                <a16:creationId xmlns:a16="http://schemas.microsoft.com/office/drawing/2014/main" id="{482F5987-821E-4F68-8AB6-F49CA40F9EAC}"/>
              </a:ext>
            </a:extLst>
          </p:cNvPr>
          <p:cNvSpPr/>
          <p:nvPr/>
        </p:nvSpPr>
        <p:spPr>
          <a:xfrm>
            <a:off x="283156" y="3595052"/>
            <a:ext cx="8476204" cy="45719"/>
          </a:xfrm>
          <a:prstGeom prst="rect">
            <a:avLst/>
          </a:prstGeom>
          <a:solidFill>
            <a:srgbClr val="C0D637"/>
          </a:solidFill>
          <a:ln>
            <a:solidFill>
              <a:srgbClr val="C0D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18" name="TextBox 217">
            <a:extLst>
              <a:ext uri="{FF2B5EF4-FFF2-40B4-BE49-F238E27FC236}">
                <a16:creationId xmlns:a16="http://schemas.microsoft.com/office/drawing/2014/main" id="{48CD45AD-A649-6E1F-36E6-1673B58851B5}"/>
              </a:ext>
            </a:extLst>
          </p:cNvPr>
          <p:cNvSpPr txBox="1"/>
          <p:nvPr/>
        </p:nvSpPr>
        <p:spPr>
          <a:xfrm>
            <a:off x="231910" y="3659249"/>
            <a:ext cx="1911408" cy="307777"/>
          </a:xfrm>
          <a:prstGeom prst="rect">
            <a:avLst/>
          </a:prstGeom>
          <a:noFill/>
        </p:spPr>
        <p:txBody>
          <a:bodyPr wrap="square">
            <a:spAutoFit/>
          </a:bodyPr>
          <a:lstStyle/>
          <a:p>
            <a:pPr marL="13846" marR="0" lvl="0" indent="0" algn="l" defTabSz="914400" rtl="0" eaLnBrk="1" fontAlgn="auto" latinLnBrk="0" hangingPunct="1">
              <a:lnSpc>
                <a:spcPct val="100000"/>
              </a:lnSpc>
              <a:spcBef>
                <a:spcPts val="0"/>
              </a:spcBef>
              <a:spcAft>
                <a:spcPts val="0"/>
              </a:spcAft>
              <a:buClrTx/>
              <a:buSzTx/>
              <a:buFontTx/>
              <a:buNone/>
              <a:tabLst/>
              <a:defRPr/>
            </a:pPr>
            <a:r>
              <a:rPr lang="en-US" sz="700" kern="1200" spc="32" dirty="0">
                <a:solidFill>
                  <a:prstClr val="black"/>
                </a:solidFill>
                <a:latin typeface="Carnas-Light" panose="02000503000000020004" pitchFamily="50" charset="0"/>
                <a:ea typeface="+mn-ea"/>
                <a:cs typeface="Calibri"/>
              </a:rPr>
              <a:t>Reconstruction of water improvement facilities</a:t>
            </a:r>
            <a:endParaRPr kumimoji="0" lang="lt-LT" sz="700" b="0" i="0" u="none" strike="noStrike" kern="1200" cap="none" spc="0" normalizeH="0" baseline="0" noProof="0" dirty="0">
              <a:ln>
                <a:noFill/>
              </a:ln>
              <a:solidFill>
                <a:prstClr val="black"/>
              </a:solidFill>
              <a:effectLst/>
              <a:uLnTx/>
              <a:uFillTx/>
              <a:latin typeface="Carnas-Light" panose="02000503000000020004" pitchFamily="50" charset="0"/>
              <a:ea typeface="+mn-ea"/>
              <a:cs typeface="Calibri"/>
            </a:endParaRPr>
          </a:p>
        </p:txBody>
      </p:sp>
      <p:sp>
        <p:nvSpPr>
          <p:cNvPr id="219" name="TextBox 218">
            <a:extLst>
              <a:ext uri="{FF2B5EF4-FFF2-40B4-BE49-F238E27FC236}">
                <a16:creationId xmlns:a16="http://schemas.microsoft.com/office/drawing/2014/main" id="{6DFB53BE-25CE-A7D6-65BF-1DC6EA99D925}"/>
              </a:ext>
            </a:extLst>
          </p:cNvPr>
          <p:cNvSpPr txBox="1"/>
          <p:nvPr/>
        </p:nvSpPr>
        <p:spPr>
          <a:xfrm>
            <a:off x="347681" y="3920924"/>
            <a:ext cx="4941730" cy="307777"/>
          </a:xfrm>
          <a:prstGeom prst="rect">
            <a:avLst/>
          </a:prstGeom>
          <a:noFill/>
        </p:spPr>
        <p:txBody>
          <a:bodyPr wrap="square">
            <a:spAutoFit/>
          </a:bodyPr>
          <a:lstStyle/>
          <a:p>
            <a:pPr marL="589511" algn="l"/>
            <a:r>
              <a:rPr lang="en-US" sz="700" spc="22" dirty="0">
                <a:latin typeface="Carnas-Light" panose="02000503000000020004" pitchFamily="50" charset="0"/>
                <a:cs typeface="Calibri"/>
              </a:rPr>
              <a:t>Digital solutions for customers - moving service management to  electronic domain</a:t>
            </a:r>
            <a:endParaRPr lang="lt-LT" sz="700" spc="22" dirty="0">
              <a:latin typeface="Carnas-Light" panose="02000503000000020004" pitchFamily="50" charset="0"/>
              <a:cs typeface="Calibri"/>
            </a:endParaRPr>
          </a:p>
        </p:txBody>
      </p:sp>
      <p:sp>
        <p:nvSpPr>
          <p:cNvPr id="221" name="Rectangle 220">
            <a:extLst>
              <a:ext uri="{FF2B5EF4-FFF2-40B4-BE49-F238E27FC236}">
                <a16:creationId xmlns:a16="http://schemas.microsoft.com/office/drawing/2014/main" id="{8733841E-E9AF-2F9D-E47E-BAB0D768E769}"/>
              </a:ext>
            </a:extLst>
          </p:cNvPr>
          <p:cNvSpPr/>
          <p:nvPr/>
        </p:nvSpPr>
        <p:spPr>
          <a:xfrm>
            <a:off x="998190" y="3883257"/>
            <a:ext cx="7775544" cy="45719"/>
          </a:xfrm>
          <a:prstGeom prst="rect">
            <a:avLst/>
          </a:prstGeom>
          <a:solidFill>
            <a:srgbClr val="C0D637"/>
          </a:solidFill>
          <a:ln>
            <a:solidFill>
              <a:srgbClr val="C0D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22" name="Rectangle 221">
            <a:extLst>
              <a:ext uri="{FF2B5EF4-FFF2-40B4-BE49-F238E27FC236}">
                <a16:creationId xmlns:a16="http://schemas.microsoft.com/office/drawing/2014/main" id="{2662A909-B37A-83D6-763F-F62F4D8FFB4C}"/>
              </a:ext>
            </a:extLst>
          </p:cNvPr>
          <p:cNvSpPr/>
          <p:nvPr/>
        </p:nvSpPr>
        <p:spPr>
          <a:xfrm flipV="1">
            <a:off x="1708532" y="4099948"/>
            <a:ext cx="4355608" cy="45719"/>
          </a:xfrm>
          <a:prstGeom prst="rect">
            <a:avLst/>
          </a:prstGeom>
          <a:solidFill>
            <a:srgbClr val="C0D637"/>
          </a:solidFill>
          <a:ln>
            <a:solidFill>
              <a:srgbClr val="C0D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23" name="TextBox 222">
            <a:extLst>
              <a:ext uri="{FF2B5EF4-FFF2-40B4-BE49-F238E27FC236}">
                <a16:creationId xmlns:a16="http://schemas.microsoft.com/office/drawing/2014/main" id="{346930EE-1BF9-4EEC-F20C-3BFFA155B8CB}"/>
              </a:ext>
            </a:extLst>
          </p:cNvPr>
          <p:cNvSpPr txBox="1"/>
          <p:nvPr/>
        </p:nvSpPr>
        <p:spPr>
          <a:xfrm>
            <a:off x="1607581" y="4122575"/>
            <a:ext cx="2677541" cy="200055"/>
          </a:xfrm>
          <a:prstGeom prst="rect">
            <a:avLst/>
          </a:prstGeom>
          <a:noFill/>
        </p:spPr>
        <p:txBody>
          <a:bodyPr wrap="square">
            <a:spAutoFit/>
          </a:bodyPr>
          <a:lstStyle/>
          <a:p>
            <a:pPr marL="13846" marR="0" lvl="0" indent="0" algn="l" defTabSz="914400" rtl="0" eaLnBrk="1" fontAlgn="auto" latinLnBrk="0" hangingPunct="1">
              <a:lnSpc>
                <a:spcPct val="100000"/>
              </a:lnSpc>
              <a:spcBef>
                <a:spcPts val="0"/>
              </a:spcBef>
              <a:spcAft>
                <a:spcPts val="0"/>
              </a:spcAft>
              <a:buClrTx/>
              <a:buSzTx/>
              <a:buFontTx/>
              <a:buNone/>
              <a:tabLst/>
              <a:defRPr/>
            </a:pPr>
            <a:r>
              <a:rPr lang="en-GB" sz="700" kern="1200" spc="32" dirty="0">
                <a:solidFill>
                  <a:prstClr val="black"/>
                </a:solidFill>
                <a:latin typeface="Carnas-Light" panose="02000503000000020004" pitchFamily="50" charset="0"/>
                <a:ea typeface="+mn-ea"/>
                <a:cs typeface="Calibri"/>
              </a:rPr>
              <a:t>Remote reading ultrasonic meters </a:t>
            </a:r>
            <a:endParaRPr kumimoji="0" lang="en-GB" sz="700" b="0" i="0" u="none" strike="noStrike" kern="1200" cap="none" spc="0" normalizeH="0" baseline="0" dirty="0">
              <a:ln>
                <a:noFill/>
              </a:ln>
              <a:solidFill>
                <a:prstClr val="black"/>
              </a:solidFill>
              <a:effectLst/>
              <a:uLnTx/>
              <a:uFillTx/>
              <a:latin typeface="Carnas-Light" panose="02000503000000020004" pitchFamily="50" charset="0"/>
              <a:ea typeface="+mn-ea"/>
              <a:cs typeface="Calibri"/>
            </a:endParaRPr>
          </a:p>
        </p:txBody>
      </p:sp>
      <p:sp>
        <p:nvSpPr>
          <p:cNvPr id="224" name="Rectangle 223">
            <a:extLst>
              <a:ext uri="{FF2B5EF4-FFF2-40B4-BE49-F238E27FC236}">
                <a16:creationId xmlns:a16="http://schemas.microsoft.com/office/drawing/2014/main" id="{180A6366-B3A5-BEA0-C5D3-FE745929F348}"/>
              </a:ext>
            </a:extLst>
          </p:cNvPr>
          <p:cNvSpPr/>
          <p:nvPr/>
        </p:nvSpPr>
        <p:spPr>
          <a:xfrm flipV="1">
            <a:off x="2426046" y="4336352"/>
            <a:ext cx="2145244" cy="45719"/>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25" name="TextBox 224">
            <a:extLst>
              <a:ext uri="{FF2B5EF4-FFF2-40B4-BE49-F238E27FC236}">
                <a16:creationId xmlns:a16="http://schemas.microsoft.com/office/drawing/2014/main" id="{E7664C52-31A2-CF5B-6E1A-E4E635FA13FD}"/>
              </a:ext>
            </a:extLst>
          </p:cNvPr>
          <p:cNvSpPr txBox="1"/>
          <p:nvPr/>
        </p:nvSpPr>
        <p:spPr>
          <a:xfrm>
            <a:off x="2350803" y="4407164"/>
            <a:ext cx="3269529" cy="307777"/>
          </a:xfrm>
          <a:prstGeom prst="rect">
            <a:avLst/>
          </a:prstGeom>
          <a:noFill/>
        </p:spPr>
        <p:txBody>
          <a:bodyPr wrap="square">
            <a:spAutoFit/>
          </a:bodyPr>
          <a:lstStyle/>
          <a:p>
            <a:pPr marL="13846" marR="0" lvl="0" indent="0" algn="l" defTabSz="914400" rtl="0" eaLnBrk="1" fontAlgn="auto" latinLnBrk="0" hangingPunct="1">
              <a:lnSpc>
                <a:spcPct val="100000"/>
              </a:lnSpc>
              <a:spcBef>
                <a:spcPts val="0"/>
              </a:spcBef>
              <a:spcAft>
                <a:spcPts val="0"/>
              </a:spcAft>
              <a:buClrTx/>
              <a:buSzTx/>
              <a:buFontTx/>
              <a:buNone/>
              <a:tabLst/>
              <a:defRPr/>
            </a:pPr>
            <a:r>
              <a:rPr lang="en-US" sz="700" kern="1200" spc="32" dirty="0">
                <a:solidFill>
                  <a:prstClr val="black"/>
                </a:solidFill>
                <a:latin typeface="Carnas-Light" panose="02000503000000020004" pitchFamily="50" charset="0"/>
                <a:ea typeface="+mn-ea"/>
                <a:cs typeface="Calibri"/>
              </a:rPr>
              <a:t>Development of management, customer service and accounting IS</a:t>
            </a:r>
            <a:endParaRPr kumimoji="0" lang="lt-LT" sz="700" b="0" i="0" u="none" strike="noStrike" kern="1200" cap="none" spc="0" normalizeH="0" baseline="0" noProof="0" dirty="0">
              <a:ln>
                <a:noFill/>
              </a:ln>
              <a:solidFill>
                <a:prstClr val="black"/>
              </a:solidFill>
              <a:effectLst/>
              <a:uLnTx/>
              <a:uFillTx/>
              <a:latin typeface="Carnas-Light" panose="02000503000000020004" pitchFamily="50" charset="0"/>
              <a:ea typeface="+mn-ea"/>
              <a:cs typeface="Calibri"/>
            </a:endParaRPr>
          </a:p>
        </p:txBody>
      </p:sp>
      <p:sp>
        <p:nvSpPr>
          <p:cNvPr id="226" name="TextBox 225">
            <a:extLst>
              <a:ext uri="{FF2B5EF4-FFF2-40B4-BE49-F238E27FC236}">
                <a16:creationId xmlns:a16="http://schemas.microsoft.com/office/drawing/2014/main" id="{94D52C81-5D26-8C16-2B30-B7D1994D7C17}"/>
              </a:ext>
            </a:extLst>
          </p:cNvPr>
          <p:cNvSpPr txBox="1"/>
          <p:nvPr/>
        </p:nvSpPr>
        <p:spPr>
          <a:xfrm>
            <a:off x="209672" y="4640983"/>
            <a:ext cx="3120508" cy="200055"/>
          </a:xfrm>
          <a:prstGeom prst="rect">
            <a:avLst/>
          </a:prstGeom>
          <a:noFill/>
        </p:spPr>
        <p:txBody>
          <a:bodyPr wrap="square">
            <a:spAutoFit/>
          </a:bodyPr>
          <a:lstStyle/>
          <a:p>
            <a:pPr marL="13846" marR="0" lvl="0" indent="0" algn="l" defTabSz="914400" rtl="0" eaLnBrk="1" fontAlgn="auto" latinLnBrk="0" hangingPunct="1">
              <a:lnSpc>
                <a:spcPct val="100000"/>
              </a:lnSpc>
              <a:spcBef>
                <a:spcPts val="0"/>
              </a:spcBef>
              <a:spcAft>
                <a:spcPts val="0"/>
              </a:spcAft>
              <a:buClrTx/>
              <a:buSzTx/>
              <a:buFontTx/>
              <a:buNone/>
              <a:tabLst/>
              <a:defRPr/>
            </a:pPr>
            <a:r>
              <a:rPr lang="en-US" sz="700" kern="1200" spc="32" dirty="0">
                <a:solidFill>
                  <a:prstClr val="black"/>
                </a:solidFill>
                <a:latin typeface="Carnas-Light" panose="02000503000000020004" pitchFamily="50" charset="0"/>
                <a:ea typeface="+mn-ea"/>
                <a:cs typeface="Calibri"/>
              </a:rPr>
              <a:t>Development of smart metering (inlets, wells)</a:t>
            </a:r>
            <a:endParaRPr kumimoji="0" lang="lt-LT" sz="700" b="0" i="0" u="none" strike="noStrike" kern="1200" cap="none" spc="0" normalizeH="0" baseline="0" noProof="0" dirty="0">
              <a:ln>
                <a:noFill/>
              </a:ln>
              <a:solidFill>
                <a:prstClr val="black"/>
              </a:solidFill>
              <a:effectLst/>
              <a:uLnTx/>
              <a:uFillTx/>
              <a:latin typeface="Carnas-Light" panose="02000503000000020004" pitchFamily="50" charset="0"/>
              <a:ea typeface="+mn-ea"/>
              <a:cs typeface="Calibri"/>
            </a:endParaRPr>
          </a:p>
        </p:txBody>
      </p:sp>
      <p:sp>
        <p:nvSpPr>
          <p:cNvPr id="227" name="Rectangle 226">
            <a:extLst>
              <a:ext uri="{FF2B5EF4-FFF2-40B4-BE49-F238E27FC236}">
                <a16:creationId xmlns:a16="http://schemas.microsoft.com/office/drawing/2014/main" id="{1AA1F80C-2FB5-7E8A-97ED-441867F251B3}"/>
              </a:ext>
            </a:extLst>
          </p:cNvPr>
          <p:cNvSpPr/>
          <p:nvPr/>
        </p:nvSpPr>
        <p:spPr>
          <a:xfrm flipV="1">
            <a:off x="290533" y="4571644"/>
            <a:ext cx="2145244" cy="45719"/>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28" name="Rectangle 227">
            <a:extLst>
              <a:ext uri="{FF2B5EF4-FFF2-40B4-BE49-F238E27FC236}">
                <a16:creationId xmlns:a16="http://schemas.microsoft.com/office/drawing/2014/main" id="{BF1443F3-0DDB-05C4-8FE0-62A3607355DC}"/>
              </a:ext>
            </a:extLst>
          </p:cNvPr>
          <p:cNvSpPr/>
          <p:nvPr/>
        </p:nvSpPr>
        <p:spPr>
          <a:xfrm flipV="1">
            <a:off x="1013218" y="4854760"/>
            <a:ext cx="7789471" cy="45719"/>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29" name="TextBox 228">
            <a:extLst>
              <a:ext uri="{FF2B5EF4-FFF2-40B4-BE49-F238E27FC236}">
                <a16:creationId xmlns:a16="http://schemas.microsoft.com/office/drawing/2014/main" id="{5E338E27-B1DA-13D2-95FE-FDC2C2C576E0}"/>
              </a:ext>
            </a:extLst>
          </p:cNvPr>
          <p:cNvSpPr txBox="1"/>
          <p:nvPr/>
        </p:nvSpPr>
        <p:spPr>
          <a:xfrm>
            <a:off x="915352" y="4911850"/>
            <a:ext cx="3120508" cy="200055"/>
          </a:xfrm>
          <a:prstGeom prst="rect">
            <a:avLst/>
          </a:prstGeom>
          <a:noFill/>
        </p:spPr>
        <p:txBody>
          <a:bodyPr wrap="square">
            <a:spAutoFit/>
          </a:bodyPr>
          <a:lstStyle/>
          <a:p>
            <a:pPr marL="13846" marR="0" lvl="0" indent="0" algn="l" defTabSz="914400" rtl="0" eaLnBrk="1" fontAlgn="auto" latinLnBrk="0" hangingPunct="1">
              <a:lnSpc>
                <a:spcPct val="100000"/>
              </a:lnSpc>
              <a:spcBef>
                <a:spcPts val="0"/>
              </a:spcBef>
              <a:spcAft>
                <a:spcPts val="0"/>
              </a:spcAft>
              <a:buClrTx/>
              <a:buSzTx/>
              <a:buFontTx/>
              <a:buNone/>
              <a:tabLst/>
              <a:defRPr/>
            </a:pPr>
            <a:r>
              <a:rPr lang="en-GB" sz="700" kern="1200" spc="32" dirty="0">
                <a:solidFill>
                  <a:prstClr val="black"/>
                </a:solidFill>
                <a:latin typeface="Carnas-Light" panose="02000503000000020004" pitchFamily="50" charset="0"/>
                <a:ea typeface="+mn-ea"/>
                <a:cs typeface="Calibri"/>
              </a:rPr>
              <a:t>Embedding LEAN culture</a:t>
            </a:r>
            <a:endParaRPr kumimoji="0" lang="en-GB" sz="700" b="0" i="0" u="none" strike="noStrike" kern="1200" cap="none" spc="0" normalizeH="0" baseline="0" dirty="0">
              <a:ln>
                <a:noFill/>
              </a:ln>
              <a:solidFill>
                <a:prstClr val="black"/>
              </a:solidFill>
              <a:effectLst/>
              <a:uLnTx/>
              <a:uFillTx/>
              <a:latin typeface="Carnas-Light" panose="02000503000000020004" pitchFamily="50" charset="0"/>
              <a:ea typeface="+mn-ea"/>
              <a:cs typeface="Calibri"/>
            </a:endParaRPr>
          </a:p>
        </p:txBody>
      </p:sp>
      <p:sp>
        <p:nvSpPr>
          <p:cNvPr id="230" name="Oval 229">
            <a:extLst>
              <a:ext uri="{FF2B5EF4-FFF2-40B4-BE49-F238E27FC236}">
                <a16:creationId xmlns:a16="http://schemas.microsoft.com/office/drawing/2014/main" id="{619C2283-AC4A-3CD4-2AB7-9B2CF04F0436}"/>
              </a:ext>
            </a:extLst>
          </p:cNvPr>
          <p:cNvSpPr/>
          <p:nvPr/>
        </p:nvSpPr>
        <p:spPr>
          <a:xfrm>
            <a:off x="2962374" y="912698"/>
            <a:ext cx="109770" cy="112048"/>
          </a:xfrm>
          <a:prstGeom prst="ellipse">
            <a:avLst/>
          </a:prstGeom>
          <a:solidFill>
            <a:srgbClr val="C0D637"/>
          </a:solidFill>
          <a:ln>
            <a:solidFill>
              <a:srgbClr val="16B3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1" name="Oval 230">
            <a:extLst>
              <a:ext uri="{FF2B5EF4-FFF2-40B4-BE49-F238E27FC236}">
                <a16:creationId xmlns:a16="http://schemas.microsoft.com/office/drawing/2014/main" id="{075F2C93-6306-6FAF-37A5-52F7296C3F89}"/>
              </a:ext>
            </a:extLst>
          </p:cNvPr>
          <p:cNvSpPr/>
          <p:nvPr/>
        </p:nvSpPr>
        <p:spPr>
          <a:xfrm>
            <a:off x="3158378" y="913594"/>
            <a:ext cx="109770" cy="112048"/>
          </a:xfrm>
          <a:prstGeom prst="ellipse">
            <a:avLst/>
          </a:prstGeom>
          <a:solidFill>
            <a:srgbClr val="C0D637"/>
          </a:solidFill>
          <a:ln>
            <a:solidFill>
              <a:srgbClr val="16B3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2" name="Oval 231">
            <a:extLst>
              <a:ext uri="{FF2B5EF4-FFF2-40B4-BE49-F238E27FC236}">
                <a16:creationId xmlns:a16="http://schemas.microsoft.com/office/drawing/2014/main" id="{A06E3DE8-8CCF-D216-791A-1A27EA45F47B}"/>
              </a:ext>
            </a:extLst>
          </p:cNvPr>
          <p:cNvSpPr/>
          <p:nvPr/>
        </p:nvSpPr>
        <p:spPr>
          <a:xfrm>
            <a:off x="1581278" y="1132296"/>
            <a:ext cx="109770" cy="112048"/>
          </a:xfrm>
          <a:prstGeom prst="ellipse">
            <a:avLst/>
          </a:prstGeom>
          <a:solidFill>
            <a:srgbClr val="C0D637"/>
          </a:solidFill>
          <a:ln>
            <a:solidFill>
              <a:srgbClr val="16B3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3" name="Oval 232">
            <a:extLst>
              <a:ext uri="{FF2B5EF4-FFF2-40B4-BE49-F238E27FC236}">
                <a16:creationId xmlns:a16="http://schemas.microsoft.com/office/drawing/2014/main" id="{D280547E-4EF3-9634-13FD-EC98503FC497}"/>
              </a:ext>
            </a:extLst>
          </p:cNvPr>
          <p:cNvSpPr/>
          <p:nvPr/>
        </p:nvSpPr>
        <p:spPr>
          <a:xfrm>
            <a:off x="2305401" y="1137006"/>
            <a:ext cx="109770" cy="112048"/>
          </a:xfrm>
          <a:prstGeom prst="ellipse">
            <a:avLst/>
          </a:prstGeom>
          <a:solidFill>
            <a:srgbClr val="C0D637"/>
          </a:solidFill>
          <a:ln>
            <a:solidFill>
              <a:srgbClr val="16B3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4" name="Oval 233">
            <a:extLst>
              <a:ext uri="{FF2B5EF4-FFF2-40B4-BE49-F238E27FC236}">
                <a16:creationId xmlns:a16="http://schemas.microsoft.com/office/drawing/2014/main" id="{48A075F3-A5F8-F468-4B8C-A70F56410A95}"/>
              </a:ext>
            </a:extLst>
          </p:cNvPr>
          <p:cNvSpPr/>
          <p:nvPr/>
        </p:nvSpPr>
        <p:spPr>
          <a:xfrm>
            <a:off x="2996070" y="1136156"/>
            <a:ext cx="109770" cy="112048"/>
          </a:xfrm>
          <a:prstGeom prst="ellipse">
            <a:avLst/>
          </a:prstGeom>
          <a:solidFill>
            <a:srgbClr val="C0D637"/>
          </a:solidFill>
          <a:ln>
            <a:solidFill>
              <a:srgbClr val="16B3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7" name="Oval 236">
            <a:extLst>
              <a:ext uri="{FF2B5EF4-FFF2-40B4-BE49-F238E27FC236}">
                <a16:creationId xmlns:a16="http://schemas.microsoft.com/office/drawing/2014/main" id="{2D640161-5A3E-08EF-E430-C7E0C6AD3234}"/>
              </a:ext>
            </a:extLst>
          </p:cNvPr>
          <p:cNvSpPr/>
          <p:nvPr/>
        </p:nvSpPr>
        <p:spPr>
          <a:xfrm>
            <a:off x="3736870" y="1137006"/>
            <a:ext cx="109770" cy="112048"/>
          </a:xfrm>
          <a:prstGeom prst="ellipse">
            <a:avLst/>
          </a:prstGeom>
          <a:solidFill>
            <a:srgbClr val="C0D637"/>
          </a:solidFill>
          <a:ln>
            <a:solidFill>
              <a:srgbClr val="16B3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9" name="Oval 248">
            <a:extLst>
              <a:ext uri="{FF2B5EF4-FFF2-40B4-BE49-F238E27FC236}">
                <a16:creationId xmlns:a16="http://schemas.microsoft.com/office/drawing/2014/main" id="{57562CC2-F4CC-5410-6C80-A775F742B749}"/>
              </a:ext>
            </a:extLst>
          </p:cNvPr>
          <p:cNvSpPr/>
          <p:nvPr/>
        </p:nvSpPr>
        <p:spPr>
          <a:xfrm>
            <a:off x="3196198" y="4298988"/>
            <a:ext cx="109770" cy="112048"/>
          </a:xfrm>
          <a:prstGeom prst="ellipse">
            <a:avLst/>
          </a:prstGeom>
          <a:solidFill>
            <a:srgbClr val="C0D637"/>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5" name="Oval 254">
            <a:extLst>
              <a:ext uri="{FF2B5EF4-FFF2-40B4-BE49-F238E27FC236}">
                <a16:creationId xmlns:a16="http://schemas.microsoft.com/office/drawing/2014/main" id="{E8D2EA55-B92A-1746-F3F0-69447763BB88}"/>
              </a:ext>
            </a:extLst>
          </p:cNvPr>
          <p:cNvSpPr/>
          <p:nvPr/>
        </p:nvSpPr>
        <p:spPr>
          <a:xfrm>
            <a:off x="2327823" y="4538479"/>
            <a:ext cx="109770" cy="112048"/>
          </a:xfrm>
          <a:prstGeom prst="ellipse">
            <a:avLst/>
          </a:prstGeom>
          <a:solidFill>
            <a:srgbClr val="C0D637"/>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5" name="Oval 264">
            <a:extLst>
              <a:ext uri="{FF2B5EF4-FFF2-40B4-BE49-F238E27FC236}">
                <a16:creationId xmlns:a16="http://schemas.microsoft.com/office/drawing/2014/main" id="{97D5E309-50C7-04CF-8D68-13D47A5F3CA3}"/>
              </a:ext>
            </a:extLst>
          </p:cNvPr>
          <p:cNvSpPr/>
          <p:nvPr/>
        </p:nvSpPr>
        <p:spPr>
          <a:xfrm>
            <a:off x="2370194" y="4087948"/>
            <a:ext cx="109770" cy="112048"/>
          </a:xfrm>
          <a:prstGeom prst="ellipse">
            <a:avLst/>
          </a:prstGeom>
          <a:solidFill>
            <a:srgbClr val="C0D637"/>
          </a:solidFill>
          <a:ln>
            <a:solidFill>
              <a:srgbClr val="16B3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6" name="Oval 265">
            <a:extLst>
              <a:ext uri="{FF2B5EF4-FFF2-40B4-BE49-F238E27FC236}">
                <a16:creationId xmlns:a16="http://schemas.microsoft.com/office/drawing/2014/main" id="{CF327F05-0DAE-12E2-0039-55AB5D30E200}"/>
              </a:ext>
            </a:extLst>
          </p:cNvPr>
          <p:cNvSpPr/>
          <p:nvPr/>
        </p:nvSpPr>
        <p:spPr>
          <a:xfrm>
            <a:off x="5990941" y="4069891"/>
            <a:ext cx="109770" cy="112048"/>
          </a:xfrm>
          <a:prstGeom prst="ellipse">
            <a:avLst/>
          </a:prstGeom>
          <a:solidFill>
            <a:srgbClr val="C0D637"/>
          </a:solidFill>
          <a:ln>
            <a:solidFill>
              <a:srgbClr val="16B3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7" name="Oval 266">
            <a:extLst>
              <a:ext uri="{FF2B5EF4-FFF2-40B4-BE49-F238E27FC236}">
                <a16:creationId xmlns:a16="http://schemas.microsoft.com/office/drawing/2014/main" id="{61982DBD-87C0-55CE-110B-1995D4DD7B2B}"/>
              </a:ext>
            </a:extLst>
          </p:cNvPr>
          <p:cNvSpPr/>
          <p:nvPr/>
        </p:nvSpPr>
        <p:spPr>
          <a:xfrm>
            <a:off x="3170579" y="3851178"/>
            <a:ext cx="109770" cy="112048"/>
          </a:xfrm>
          <a:prstGeom prst="ellipse">
            <a:avLst/>
          </a:prstGeom>
          <a:solidFill>
            <a:srgbClr val="C0D637"/>
          </a:solidFill>
          <a:ln>
            <a:solidFill>
              <a:srgbClr val="16B3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8" name="Oval 267">
            <a:extLst>
              <a:ext uri="{FF2B5EF4-FFF2-40B4-BE49-F238E27FC236}">
                <a16:creationId xmlns:a16="http://schemas.microsoft.com/office/drawing/2014/main" id="{90C875BA-5745-F36B-C6B3-8D0D82345201}"/>
              </a:ext>
            </a:extLst>
          </p:cNvPr>
          <p:cNvSpPr/>
          <p:nvPr/>
        </p:nvSpPr>
        <p:spPr>
          <a:xfrm>
            <a:off x="5270184" y="3850092"/>
            <a:ext cx="109770" cy="112048"/>
          </a:xfrm>
          <a:prstGeom prst="ellipse">
            <a:avLst/>
          </a:prstGeom>
          <a:solidFill>
            <a:srgbClr val="C0D637"/>
          </a:solidFill>
          <a:ln>
            <a:solidFill>
              <a:srgbClr val="16B3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0" name="Oval 269">
            <a:extLst>
              <a:ext uri="{FF2B5EF4-FFF2-40B4-BE49-F238E27FC236}">
                <a16:creationId xmlns:a16="http://schemas.microsoft.com/office/drawing/2014/main" id="{B1D10F8E-53AB-377B-29EC-2FEA0BF5341B}"/>
              </a:ext>
            </a:extLst>
          </p:cNvPr>
          <p:cNvSpPr/>
          <p:nvPr/>
        </p:nvSpPr>
        <p:spPr>
          <a:xfrm>
            <a:off x="3916580" y="4294842"/>
            <a:ext cx="109770" cy="112048"/>
          </a:xfrm>
          <a:prstGeom prst="ellipse">
            <a:avLst/>
          </a:prstGeom>
          <a:solidFill>
            <a:srgbClr val="C0D637"/>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1" name="Oval 270">
            <a:extLst>
              <a:ext uri="{FF2B5EF4-FFF2-40B4-BE49-F238E27FC236}">
                <a16:creationId xmlns:a16="http://schemas.microsoft.com/office/drawing/2014/main" id="{B0BDEB62-4465-72EC-C20D-7C9524F2666F}"/>
              </a:ext>
            </a:extLst>
          </p:cNvPr>
          <p:cNvSpPr/>
          <p:nvPr/>
        </p:nvSpPr>
        <p:spPr>
          <a:xfrm>
            <a:off x="3763963" y="910503"/>
            <a:ext cx="109770" cy="112048"/>
          </a:xfrm>
          <a:prstGeom prst="ellipse">
            <a:avLst/>
          </a:prstGeom>
          <a:solidFill>
            <a:srgbClr val="C0D637"/>
          </a:solidFill>
          <a:ln>
            <a:solidFill>
              <a:srgbClr val="16B3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2" name="Oval 271">
            <a:extLst>
              <a:ext uri="{FF2B5EF4-FFF2-40B4-BE49-F238E27FC236}">
                <a16:creationId xmlns:a16="http://schemas.microsoft.com/office/drawing/2014/main" id="{6E08057E-1658-EE20-1F22-71422D380725}"/>
              </a:ext>
            </a:extLst>
          </p:cNvPr>
          <p:cNvSpPr/>
          <p:nvPr/>
        </p:nvSpPr>
        <p:spPr>
          <a:xfrm>
            <a:off x="3927178" y="1143519"/>
            <a:ext cx="109770" cy="112048"/>
          </a:xfrm>
          <a:prstGeom prst="ellipse">
            <a:avLst/>
          </a:prstGeom>
          <a:solidFill>
            <a:srgbClr val="C0D637"/>
          </a:solidFill>
          <a:ln>
            <a:solidFill>
              <a:srgbClr val="16B3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3" name="Oval 272">
            <a:extLst>
              <a:ext uri="{FF2B5EF4-FFF2-40B4-BE49-F238E27FC236}">
                <a16:creationId xmlns:a16="http://schemas.microsoft.com/office/drawing/2014/main" id="{7EF87C01-F703-A54B-7F85-14F2523B30FE}"/>
              </a:ext>
            </a:extLst>
          </p:cNvPr>
          <p:cNvSpPr/>
          <p:nvPr/>
        </p:nvSpPr>
        <p:spPr>
          <a:xfrm>
            <a:off x="4630188" y="1112208"/>
            <a:ext cx="109770" cy="112048"/>
          </a:xfrm>
          <a:prstGeom prst="ellipse">
            <a:avLst/>
          </a:prstGeom>
          <a:solidFill>
            <a:srgbClr val="C0D637"/>
          </a:solidFill>
          <a:ln>
            <a:solidFill>
              <a:srgbClr val="16B3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4" name="Oval 273">
            <a:extLst>
              <a:ext uri="{FF2B5EF4-FFF2-40B4-BE49-F238E27FC236}">
                <a16:creationId xmlns:a16="http://schemas.microsoft.com/office/drawing/2014/main" id="{9151EB9E-6291-0DC6-BB1B-545EDF322479}"/>
              </a:ext>
            </a:extLst>
          </p:cNvPr>
          <p:cNvSpPr/>
          <p:nvPr/>
        </p:nvSpPr>
        <p:spPr>
          <a:xfrm>
            <a:off x="5357304" y="1125161"/>
            <a:ext cx="109770" cy="112048"/>
          </a:xfrm>
          <a:prstGeom prst="ellipse">
            <a:avLst/>
          </a:prstGeom>
          <a:solidFill>
            <a:srgbClr val="C0D637"/>
          </a:solidFill>
          <a:ln>
            <a:solidFill>
              <a:srgbClr val="16B3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5" name="Oval 274">
            <a:extLst>
              <a:ext uri="{FF2B5EF4-FFF2-40B4-BE49-F238E27FC236}">
                <a16:creationId xmlns:a16="http://schemas.microsoft.com/office/drawing/2014/main" id="{11A6DAC2-B48D-9CF1-E08F-A40C3B8B2E3E}"/>
              </a:ext>
            </a:extLst>
          </p:cNvPr>
          <p:cNvSpPr/>
          <p:nvPr/>
        </p:nvSpPr>
        <p:spPr>
          <a:xfrm>
            <a:off x="6093122" y="1121694"/>
            <a:ext cx="109770" cy="112048"/>
          </a:xfrm>
          <a:prstGeom prst="ellipse">
            <a:avLst/>
          </a:prstGeom>
          <a:solidFill>
            <a:srgbClr val="C0D637"/>
          </a:solidFill>
          <a:ln>
            <a:solidFill>
              <a:srgbClr val="16B3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6" name="Oval 275">
            <a:extLst>
              <a:ext uri="{FF2B5EF4-FFF2-40B4-BE49-F238E27FC236}">
                <a16:creationId xmlns:a16="http://schemas.microsoft.com/office/drawing/2014/main" id="{9012AB24-8559-6F80-3F08-0BB488EE37F7}"/>
              </a:ext>
            </a:extLst>
          </p:cNvPr>
          <p:cNvSpPr/>
          <p:nvPr/>
        </p:nvSpPr>
        <p:spPr>
          <a:xfrm>
            <a:off x="6772478" y="1120833"/>
            <a:ext cx="109770" cy="112048"/>
          </a:xfrm>
          <a:prstGeom prst="ellipse">
            <a:avLst/>
          </a:prstGeom>
          <a:solidFill>
            <a:srgbClr val="C0D637"/>
          </a:solidFill>
          <a:ln>
            <a:solidFill>
              <a:srgbClr val="16B3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7" name="Oval 276">
            <a:extLst>
              <a:ext uri="{FF2B5EF4-FFF2-40B4-BE49-F238E27FC236}">
                <a16:creationId xmlns:a16="http://schemas.microsoft.com/office/drawing/2014/main" id="{6A9D2EDF-0D4A-90F7-FBAF-36020EFB2274}"/>
              </a:ext>
            </a:extLst>
          </p:cNvPr>
          <p:cNvSpPr/>
          <p:nvPr/>
        </p:nvSpPr>
        <p:spPr>
          <a:xfrm>
            <a:off x="2304890" y="1370814"/>
            <a:ext cx="109770" cy="112048"/>
          </a:xfrm>
          <a:prstGeom prst="ellipse">
            <a:avLst/>
          </a:prstGeom>
          <a:solidFill>
            <a:srgbClr val="C0D637"/>
          </a:solidFill>
          <a:ln>
            <a:solidFill>
              <a:srgbClr val="16B3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8" name="Oval 277">
            <a:extLst>
              <a:ext uri="{FF2B5EF4-FFF2-40B4-BE49-F238E27FC236}">
                <a16:creationId xmlns:a16="http://schemas.microsoft.com/office/drawing/2014/main" id="{EF7F816D-1095-6124-7ED9-7EDEA53550B8}"/>
              </a:ext>
            </a:extLst>
          </p:cNvPr>
          <p:cNvSpPr/>
          <p:nvPr/>
        </p:nvSpPr>
        <p:spPr>
          <a:xfrm>
            <a:off x="4434210" y="1368231"/>
            <a:ext cx="109770" cy="112048"/>
          </a:xfrm>
          <a:prstGeom prst="ellipse">
            <a:avLst/>
          </a:prstGeom>
          <a:solidFill>
            <a:srgbClr val="C0D637"/>
          </a:solidFill>
          <a:ln>
            <a:solidFill>
              <a:srgbClr val="16B3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9" name="Oval 278">
            <a:extLst>
              <a:ext uri="{FF2B5EF4-FFF2-40B4-BE49-F238E27FC236}">
                <a16:creationId xmlns:a16="http://schemas.microsoft.com/office/drawing/2014/main" id="{E33F54ED-CEB4-2396-9708-BA7E7C5371F9}"/>
              </a:ext>
            </a:extLst>
          </p:cNvPr>
          <p:cNvSpPr/>
          <p:nvPr/>
        </p:nvSpPr>
        <p:spPr>
          <a:xfrm>
            <a:off x="5196125" y="1352662"/>
            <a:ext cx="109770" cy="112048"/>
          </a:xfrm>
          <a:prstGeom prst="ellipse">
            <a:avLst/>
          </a:prstGeom>
          <a:solidFill>
            <a:srgbClr val="C0D637"/>
          </a:solidFill>
          <a:ln>
            <a:solidFill>
              <a:srgbClr val="16B3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0" name="Oval 279">
            <a:extLst>
              <a:ext uri="{FF2B5EF4-FFF2-40B4-BE49-F238E27FC236}">
                <a16:creationId xmlns:a16="http://schemas.microsoft.com/office/drawing/2014/main" id="{59B5459B-3FAD-5862-A097-D95C293A41D3}"/>
              </a:ext>
            </a:extLst>
          </p:cNvPr>
          <p:cNvSpPr/>
          <p:nvPr/>
        </p:nvSpPr>
        <p:spPr>
          <a:xfrm>
            <a:off x="5933104" y="1505330"/>
            <a:ext cx="109770" cy="112048"/>
          </a:xfrm>
          <a:prstGeom prst="ellipse">
            <a:avLst/>
          </a:prstGeom>
          <a:solidFill>
            <a:srgbClr val="C0D637"/>
          </a:solidFill>
          <a:ln>
            <a:solidFill>
              <a:srgbClr val="16B3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2" name="Oval 281">
            <a:extLst>
              <a:ext uri="{FF2B5EF4-FFF2-40B4-BE49-F238E27FC236}">
                <a16:creationId xmlns:a16="http://schemas.microsoft.com/office/drawing/2014/main" id="{4FDBABBD-1DB6-DF7A-039E-BDE4E1CD0BB0}"/>
              </a:ext>
            </a:extLst>
          </p:cNvPr>
          <p:cNvSpPr/>
          <p:nvPr/>
        </p:nvSpPr>
        <p:spPr>
          <a:xfrm>
            <a:off x="8672122" y="1579268"/>
            <a:ext cx="109770" cy="112048"/>
          </a:xfrm>
          <a:prstGeom prst="ellipse">
            <a:avLst/>
          </a:prstGeom>
          <a:solidFill>
            <a:srgbClr val="C0D637"/>
          </a:solidFill>
          <a:ln>
            <a:solidFill>
              <a:srgbClr val="16B3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3" name="Oval 282">
            <a:extLst>
              <a:ext uri="{FF2B5EF4-FFF2-40B4-BE49-F238E27FC236}">
                <a16:creationId xmlns:a16="http://schemas.microsoft.com/office/drawing/2014/main" id="{E0BE046C-AEA8-698C-8580-A6B7BCC81845}"/>
              </a:ext>
            </a:extLst>
          </p:cNvPr>
          <p:cNvSpPr/>
          <p:nvPr/>
        </p:nvSpPr>
        <p:spPr>
          <a:xfrm>
            <a:off x="3747773" y="1671040"/>
            <a:ext cx="109770" cy="112048"/>
          </a:xfrm>
          <a:prstGeom prst="ellipse">
            <a:avLst/>
          </a:prstGeom>
          <a:solidFill>
            <a:srgbClr val="C0D637"/>
          </a:solidFill>
          <a:ln>
            <a:solidFill>
              <a:srgbClr val="16B3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4" name="Oval 283">
            <a:extLst>
              <a:ext uri="{FF2B5EF4-FFF2-40B4-BE49-F238E27FC236}">
                <a16:creationId xmlns:a16="http://schemas.microsoft.com/office/drawing/2014/main" id="{CC6BABD9-43A0-F6C1-C21E-0E65429D4842}"/>
              </a:ext>
            </a:extLst>
          </p:cNvPr>
          <p:cNvSpPr/>
          <p:nvPr/>
        </p:nvSpPr>
        <p:spPr>
          <a:xfrm>
            <a:off x="4588538" y="1910595"/>
            <a:ext cx="109770" cy="112048"/>
          </a:xfrm>
          <a:prstGeom prst="ellipse">
            <a:avLst/>
          </a:prstGeom>
          <a:solidFill>
            <a:srgbClr val="C0D637"/>
          </a:solidFill>
          <a:ln>
            <a:solidFill>
              <a:srgbClr val="16B3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5" name="Oval 284">
            <a:extLst>
              <a:ext uri="{FF2B5EF4-FFF2-40B4-BE49-F238E27FC236}">
                <a16:creationId xmlns:a16="http://schemas.microsoft.com/office/drawing/2014/main" id="{C12A864D-1534-D548-C026-56F0F20C9A65}"/>
              </a:ext>
            </a:extLst>
          </p:cNvPr>
          <p:cNvSpPr/>
          <p:nvPr/>
        </p:nvSpPr>
        <p:spPr>
          <a:xfrm>
            <a:off x="5365058" y="1918666"/>
            <a:ext cx="109770" cy="112048"/>
          </a:xfrm>
          <a:prstGeom prst="ellipse">
            <a:avLst/>
          </a:prstGeom>
          <a:solidFill>
            <a:srgbClr val="C0D637"/>
          </a:solidFill>
          <a:ln>
            <a:solidFill>
              <a:srgbClr val="16B3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6" name="Oval 285">
            <a:extLst>
              <a:ext uri="{FF2B5EF4-FFF2-40B4-BE49-F238E27FC236}">
                <a16:creationId xmlns:a16="http://schemas.microsoft.com/office/drawing/2014/main" id="{D268F78E-A589-9557-7904-C9A229ABCFBC}"/>
              </a:ext>
            </a:extLst>
          </p:cNvPr>
          <p:cNvSpPr/>
          <p:nvPr/>
        </p:nvSpPr>
        <p:spPr>
          <a:xfrm>
            <a:off x="6073799" y="1909832"/>
            <a:ext cx="109770" cy="112048"/>
          </a:xfrm>
          <a:prstGeom prst="ellipse">
            <a:avLst/>
          </a:prstGeom>
          <a:solidFill>
            <a:srgbClr val="C0D637"/>
          </a:solidFill>
          <a:ln>
            <a:solidFill>
              <a:srgbClr val="16B3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7" name="Oval 286">
            <a:extLst>
              <a:ext uri="{FF2B5EF4-FFF2-40B4-BE49-F238E27FC236}">
                <a16:creationId xmlns:a16="http://schemas.microsoft.com/office/drawing/2014/main" id="{0F04DCBB-375E-72CD-EAE1-EB6031AE57E5}"/>
              </a:ext>
            </a:extLst>
          </p:cNvPr>
          <p:cNvSpPr/>
          <p:nvPr/>
        </p:nvSpPr>
        <p:spPr>
          <a:xfrm>
            <a:off x="3168088" y="2129682"/>
            <a:ext cx="109770" cy="112048"/>
          </a:xfrm>
          <a:prstGeom prst="ellipse">
            <a:avLst/>
          </a:prstGeom>
          <a:solidFill>
            <a:srgbClr val="C0D637"/>
          </a:solidFill>
          <a:ln>
            <a:solidFill>
              <a:srgbClr val="16B3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8" name="Oval 287">
            <a:extLst>
              <a:ext uri="{FF2B5EF4-FFF2-40B4-BE49-F238E27FC236}">
                <a16:creationId xmlns:a16="http://schemas.microsoft.com/office/drawing/2014/main" id="{7F3DEC70-ECEC-191A-5D24-A0472A1E502B}"/>
              </a:ext>
            </a:extLst>
          </p:cNvPr>
          <p:cNvSpPr/>
          <p:nvPr/>
        </p:nvSpPr>
        <p:spPr>
          <a:xfrm>
            <a:off x="3889064" y="2143236"/>
            <a:ext cx="109770" cy="112048"/>
          </a:xfrm>
          <a:prstGeom prst="ellipse">
            <a:avLst/>
          </a:prstGeom>
          <a:solidFill>
            <a:srgbClr val="C0D637"/>
          </a:solidFill>
          <a:ln>
            <a:solidFill>
              <a:srgbClr val="16B3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0" name="Oval 289">
            <a:extLst>
              <a:ext uri="{FF2B5EF4-FFF2-40B4-BE49-F238E27FC236}">
                <a16:creationId xmlns:a16="http://schemas.microsoft.com/office/drawing/2014/main" id="{9819F4AA-83EC-E336-1576-3F3B8090DF1E}"/>
              </a:ext>
            </a:extLst>
          </p:cNvPr>
          <p:cNvSpPr/>
          <p:nvPr/>
        </p:nvSpPr>
        <p:spPr>
          <a:xfrm>
            <a:off x="2441540" y="2377846"/>
            <a:ext cx="109770" cy="112048"/>
          </a:xfrm>
          <a:prstGeom prst="ellipse">
            <a:avLst/>
          </a:prstGeom>
          <a:solidFill>
            <a:srgbClr val="C0D637"/>
          </a:solidFill>
          <a:ln>
            <a:solidFill>
              <a:srgbClr val="16B3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1" name="Oval 290">
            <a:extLst>
              <a:ext uri="{FF2B5EF4-FFF2-40B4-BE49-F238E27FC236}">
                <a16:creationId xmlns:a16="http://schemas.microsoft.com/office/drawing/2014/main" id="{E314EDCC-C824-323D-B719-F8A10C56CAB8}"/>
              </a:ext>
            </a:extLst>
          </p:cNvPr>
          <p:cNvSpPr/>
          <p:nvPr/>
        </p:nvSpPr>
        <p:spPr>
          <a:xfrm>
            <a:off x="3167749" y="2373400"/>
            <a:ext cx="109770" cy="112048"/>
          </a:xfrm>
          <a:prstGeom prst="ellipse">
            <a:avLst/>
          </a:prstGeom>
          <a:solidFill>
            <a:srgbClr val="C0D637"/>
          </a:solidFill>
          <a:ln>
            <a:solidFill>
              <a:srgbClr val="16B3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2" name="Oval 291">
            <a:extLst>
              <a:ext uri="{FF2B5EF4-FFF2-40B4-BE49-F238E27FC236}">
                <a16:creationId xmlns:a16="http://schemas.microsoft.com/office/drawing/2014/main" id="{1E7A5B73-268B-52F9-F3ED-AB6D5DEF4A48}"/>
              </a:ext>
            </a:extLst>
          </p:cNvPr>
          <p:cNvSpPr/>
          <p:nvPr/>
        </p:nvSpPr>
        <p:spPr>
          <a:xfrm>
            <a:off x="3891482" y="2373400"/>
            <a:ext cx="109770" cy="112048"/>
          </a:xfrm>
          <a:prstGeom prst="ellipse">
            <a:avLst/>
          </a:prstGeom>
          <a:solidFill>
            <a:srgbClr val="C0D637"/>
          </a:solidFill>
          <a:ln>
            <a:solidFill>
              <a:srgbClr val="16B3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3" name="Oval 292">
            <a:extLst>
              <a:ext uri="{FF2B5EF4-FFF2-40B4-BE49-F238E27FC236}">
                <a16:creationId xmlns:a16="http://schemas.microsoft.com/office/drawing/2014/main" id="{CBA03648-F29B-7726-B45F-F6914AAC4C13}"/>
              </a:ext>
            </a:extLst>
          </p:cNvPr>
          <p:cNvSpPr/>
          <p:nvPr/>
        </p:nvSpPr>
        <p:spPr>
          <a:xfrm>
            <a:off x="4612558" y="2389166"/>
            <a:ext cx="109770" cy="112048"/>
          </a:xfrm>
          <a:prstGeom prst="ellipse">
            <a:avLst/>
          </a:prstGeom>
          <a:solidFill>
            <a:srgbClr val="C0D637"/>
          </a:solidFill>
          <a:ln>
            <a:solidFill>
              <a:srgbClr val="16B3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4" name="Oval 293">
            <a:extLst>
              <a:ext uri="{FF2B5EF4-FFF2-40B4-BE49-F238E27FC236}">
                <a16:creationId xmlns:a16="http://schemas.microsoft.com/office/drawing/2014/main" id="{0880FC4B-401D-3FD4-CBF4-A7C0292B20F3}"/>
              </a:ext>
            </a:extLst>
          </p:cNvPr>
          <p:cNvSpPr/>
          <p:nvPr/>
        </p:nvSpPr>
        <p:spPr>
          <a:xfrm>
            <a:off x="5371597" y="2381111"/>
            <a:ext cx="109770" cy="112048"/>
          </a:xfrm>
          <a:prstGeom prst="ellipse">
            <a:avLst/>
          </a:prstGeom>
          <a:solidFill>
            <a:srgbClr val="C0D637"/>
          </a:solidFill>
          <a:ln>
            <a:solidFill>
              <a:srgbClr val="16B3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5" name="Oval 294">
            <a:extLst>
              <a:ext uri="{FF2B5EF4-FFF2-40B4-BE49-F238E27FC236}">
                <a16:creationId xmlns:a16="http://schemas.microsoft.com/office/drawing/2014/main" id="{88769B44-DB85-7211-7FC9-2A6195E5957B}"/>
              </a:ext>
            </a:extLst>
          </p:cNvPr>
          <p:cNvSpPr/>
          <p:nvPr/>
        </p:nvSpPr>
        <p:spPr>
          <a:xfrm>
            <a:off x="6069801" y="2383042"/>
            <a:ext cx="109770" cy="112048"/>
          </a:xfrm>
          <a:prstGeom prst="ellipse">
            <a:avLst/>
          </a:prstGeom>
          <a:solidFill>
            <a:srgbClr val="C0D637"/>
          </a:solidFill>
          <a:ln>
            <a:solidFill>
              <a:srgbClr val="16B3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7" name="Oval 296">
            <a:extLst>
              <a:ext uri="{FF2B5EF4-FFF2-40B4-BE49-F238E27FC236}">
                <a16:creationId xmlns:a16="http://schemas.microsoft.com/office/drawing/2014/main" id="{15CABC72-12D5-C88F-952D-D71CF902A1C2}"/>
              </a:ext>
            </a:extLst>
          </p:cNvPr>
          <p:cNvSpPr/>
          <p:nvPr/>
        </p:nvSpPr>
        <p:spPr>
          <a:xfrm>
            <a:off x="6752567" y="2384946"/>
            <a:ext cx="109770" cy="112048"/>
          </a:xfrm>
          <a:prstGeom prst="ellipse">
            <a:avLst/>
          </a:prstGeom>
          <a:solidFill>
            <a:srgbClr val="C0D637"/>
          </a:solidFill>
          <a:ln>
            <a:solidFill>
              <a:srgbClr val="16B3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8" name="Oval 297">
            <a:extLst>
              <a:ext uri="{FF2B5EF4-FFF2-40B4-BE49-F238E27FC236}">
                <a16:creationId xmlns:a16="http://schemas.microsoft.com/office/drawing/2014/main" id="{68D2C1B4-6A88-2AF2-49DB-F03F26DB6568}"/>
              </a:ext>
            </a:extLst>
          </p:cNvPr>
          <p:cNvSpPr/>
          <p:nvPr/>
        </p:nvSpPr>
        <p:spPr>
          <a:xfrm>
            <a:off x="7467508" y="2385681"/>
            <a:ext cx="109770" cy="112048"/>
          </a:xfrm>
          <a:prstGeom prst="ellipse">
            <a:avLst/>
          </a:prstGeom>
          <a:solidFill>
            <a:srgbClr val="C0D637"/>
          </a:solidFill>
          <a:ln>
            <a:solidFill>
              <a:srgbClr val="16B3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9" name="Oval 298">
            <a:extLst>
              <a:ext uri="{FF2B5EF4-FFF2-40B4-BE49-F238E27FC236}">
                <a16:creationId xmlns:a16="http://schemas.microsoft.com/office/drawing/2014/main" id="{053B8782-D7EE-47B8-3CB9-5F0616BBF3B6}"/>
              </a:ext>
            </a:extLst>
          </p:cNvPr>
          <p:cNvSpPr/>
          <p:nvPr/>
        </p:nvSpPr>
        <p:spPr>
          <a:xfrm>
            <a:off x="8143594" y="2395352"/>
            <a:ext cx="109770" cy="112048"/>
          </a:xfrm>
          <a:prstGeom prst="ellipse">
            <a:avLst/>
          </a:prstGeom>
          <a:solidFill>
            <a:srgbClr val="C0D637"/>
          </a:solidFill>
          <a:ln>
            <a:solidFill>
              <a:srgbClr val="16B3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0" name="Oval 299">
            <a:extLst>
              <a:ext uri="{FF2B5EF4-FFF2-40B4-BE49-F238E27FC236}">
                <a16:creationId xmlns:a16="http://schemas.microsoft.com/office/drawing/2014/main" id="{D7019CE4-0B8E-132A-F03A-42690804F993}"/>
              </a:ext>
            </a:extLst>
          </p:cNvPr>
          <p:cNvSpPr/>
          <p:nvPr/>
        </p:nvSpPr>
        <p:spPr>
          <a:xfrm>
            <a:off x="6065604" y="2544269"/>
            <a:ext cx="109770" cy="112048"/>
          </a:xfrm>
          <a:prstGeom prst="ellipse">
            <a:avLst/>
          </a:prstGeom>
          <a:solidFill>
            <a:srgbClr val="C0D637"/>
          </a:solidFill>
          <a:ln>
            <a:solidFill>
              <a:srgbClr val="16B3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1" name="Oval 300">
            <a:extLst>
              <a:ext uri="{FF2B5EF4-FFF2-40B4-BE49-F238E27FC236}">
                <a16:creationId xmlns:a16="http://schemas.microsoft.com/office/drawing/2014/main" id="{90EE11EA-C0CC-27D4-5FB8-D9730B665CD1}"/>
              </a:ext>
            </a:extLst>
          </p:cNvPr>
          <p:cNvSpPr/>
          <p:nvPr/>
        </p:nvSpPr>
        <p:spPr>
          <a:xfrm>
            <a:off x="2445133" y="2821994"/>
            <a:ext cx="109770" cy="112048"/>
          </a:xfrm>
          <a:prstGeom prst="ellipse">
            <a:avLst/>
          </a:prstGeom>
          <a:solidFill>
            <a:srgbClr val="C0D637"/>
          </a:solidFill>
          <a:ln>
            <a:solidFill>
              <a:srgbClr val="16B3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4" name="Oval 303">
            <a:extLst>
              <a:ext uri="{FF2B5EF4-FFF2-40B4-BE49-F238E27FC236}">
                <a16:creationId xmlns:a16="http://schemas.microsoft.com/office/drawing/2014/main" id="{F7AC1A85-79E5-2A76-E53E-D270C5756F4F}"/>
              </a:ext>
            </a:extLst>
          </p:cNvPr>
          <p:cNvSpPr/>
          <p:nvPr/>
        </p:nvSpPr>
        <p:spPr>
          <a:xfrm>
            <a:off x="3164991" y="2825846"/>
            <a:ext cx="109770" cy="112048"/>
          </a:xfrm>
          <a:prstGeom prst="ellipse">
            <a:avLst/>
          </a:prstGeom>
          <a:solidFill>
            <a:srgbClr val="C0D637"/>
          </a:solidFill>
          <a:ln>
            <a:solidFill>
              <a:srgbClr val="16B3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5" name="Oval 304">
            <a:extLst>
              <a:ext uri="{FF2B5EF4-FFF2-40B4-BE49-F238E27FC236}">
                <a16:creationId xmlns:a16="http://schemas.microsoft.com/office/drawing/2014/main" id="{BF48FA55-1C64-022F-D309-C780D5EB4578}"/>
              </a:ext>
            </a:extLst>
          </p:cNvPr>
          <p:cNvSpPr/>
          <p:nvPr/>
        </p:nvSpPr>
        <p:spPr>
          <a:xfrm>
            <a:off x="3905689" y="2816730"/>
            <a:ext cx="109770" cy="112048"/>
          </a:xfrm>
          <a:prstGeom prst="ellipse">
            <a:avLst/>
          </a:prstGeom>
          <a:solidFill>
            <a:srgbClr val="C0D637"/>
          </a:solidFill>
          <a:ln>
            <a:solidFill>
              <a:srgbClr val="16B3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6" name="Oval 305">
            <a:extLst>
              <a:ext uri="{FF2B5EF4-FFF2-40B4-BE49-F238E27FC236}">
                <a16:creationId xmlns:a16="http://schemas.microsoft.com/office/drawing/2014/main" id="{DC487982-651F-49B3-F8B1-9A7E3E0604C1}"/>
              </a:ext>
            </a:extLst>
          </p:cNvPr>
          <p:cNvSpPr/>
          <p:nvPr/>
        </p:nvSpPr>
        <p:spPr>
          <a:xfrm>
            <a:off x="4627399" y="2816730"/>
            <a:ext cx="109770" cy="112048"/>
          </a:xfrm>
          <a:prstGeom prst="ellipse">
            <a:avLst/>
          </a:prstGeom>
          <a:solidFill>
            <a:srgbClr val="C0D637"/>
          </a:solidFill>
          <a:ln>
            <a:solidFill>
              <a:srgbClr val="16B3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7" name="Oval 306">
            <a:extLst>
              <a:ext uri="{FF2B5EF4-FFF2-40B4-BE49-F238E27FC236}">
                <a16:creationId xmlns:a16="http://schemas.microsoft.com/office/drawing/2014/main" id="{85D52EE4-4ACC-B4B1-620A-A8B33537B40E}"/>
              </a:ext>
            </a:extLst>
          </p:cNvPr>
          <p:cNvSpPr/>
          <p:nvPr/>
        </p:nvSpPr>
        <p:spPr>
          <a:xfrm>
            <a:off x="5368739" y="2799901"/>
            <a:ext cx="109770" cy="112048"/>
          </a:xfrm>
          <a:prstGeom prst="ellipse">
            <a:avLst/>
          </a:prstGeom>
          <a:solidFill>
            <a:srgbClr val="C0D637"/>
          </a:solidFill>
          <a:ln>
            <a:solidFill>
              <a:srgbClr val="16B3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8" name="Oval 307">
            <a:extLst>
              <a:ext uri="{FF2B5EF4-FFF2-40B4-BE49-F238E27FC236}">
                <a16:creationId xmlns:a16="http://schemas.microsoft.com/office/drawing/2014/main" id="{3E16F86F-3B94-5881-F82A-9DF2DFDC2089}"/>
              </a:ext>
            </a:extLst>
          </p:cNvPr>
          <p:cNvSpPr/>
          <p:nvPr/>
        </p:nvSpPr>
        <p:spPr>
          <a:xfrm>
            <a:off x="6062966" y="2818796"/>
            <a:ext cx="109770" cy="112048"/>
          </a:xfrm>
          <a:prstGeom prst="ellipse">
            <a:avLst/>
          </a:prstGeom>
          <a:solidFill>
            <a:srgbClr val="C0D637"/>
          </a:solidFill>
          <a:ln>
            <a:solidFill>
              <a:srgbClr val="16B3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9" name="Oval 308">
            <a:extLst>
              <a:ext uri="{FF2B5EF4-FFF2-40B4-BE49-F238E27FC236}">
                <a16:creationId xmlns:a16="http://schemas.microsoft.com/office/drawing/2014/main" id="{63F3EFD2-6BDB-A9A2-4496-6F28B005757F}"/>
              </a:ext>
            </a:extLst>
          </p:cNvPr>
          <p:cNvSpPr/>
          <p:nvPr/>
        </p:nvSpPr>
        <p:spPr>
          <a:xfrm>
            <a:off x="6752567" y="2816334"/>
            <a:ext cx="109770" cy="112048"/>
          </a:xfrm>
          <a:prstGeom prst="ellipse">
            <a:avLst/>
          </a:prstGeom>
          <a:solidFill>
            <a:srgbClr val="C0D637"/>
          </a:solidFill>
          <a:ln>
            <a:solidFill>
              <a:srgbClr val="16B3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0" name="Oval 309">
            <a:extLst>
              <a:ext uri="{FF2B5EF4-FFF2-40B4-BE49-F238E27FC236}">
                <a16:creationId xmlns:a16="http://schemas.microsoft.com/office/drawing/2014/main" id="{A0552F67-D337-536B-CE94-97D584C7692F}"/>
              </a:ext>
            </a:extLst>
          </p:cNvPr>
          <p:cNvSpPr/>
          <p:nvPr/>
        </p:nvSpPr>
        <p:spPr>
          <a:xfrm>
            <a:off x="7467508" y="2817322"/>
            <a:ext cx="109770" cy="112048"/>
          </a:xfrm>
          <a:prstGeom prst="ellipse">
            <a:avLst/>
          </a:prstGeom>
          <a:solidFill>
            <a:srgbClr val="C0D637"/>
          </a:solidFill>
          <a:ln>
            <a:solidFill>
              <a:srgbClr val="16B3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1" name="Oval 310">
            <a:extLst>
              <a:ext uri="{FF2B5EF4-FFF2-40B4-BE49-F238E27FC236}">
                <a16:creationId xmlns:a16="http://schemas.microsoft.com/office/drawing/2014/main" id="{E519ABC3-1937-9BFD-04BF-442B61918A58}"/>
              </a:ext>
            </a:extLst>
          </p:cNvPr>
          <p:cNvSpPr/>
          <p:nvPr/>
        </p:nvSpPr>
        <p:spPr>
          <a:xfrm>
            <a:off x="8153400" y="2816334"/>
            <a:ext cx="109770" cy="112048"/>
          </a:xfrm>
          <a:prstGeom prst="ellipse">
            <a:avLst/>
          </a:prstGeom>
          <a:solidFill>
            <a:srgbClr val="C0D637"/>
          </a:solidFill>
          <a:ln>
            <a:solidFill>
              <a:srgbClr val="16B3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2" name="Oval 311">
            <a:extLst>
              <a:ext uri="{FF2B5EF4-FFF2-40B4-BE49-F238E27FC236}">
                <a16:creationId xmlns:a16="http://schemas.microsoft.com/office/drawing/2014/main" id="{72CC8B76-23ED-E6A7-AA60-3EE9ACCC9680}"/>
              </a:ext>
            </a:extLst>
          </p:cNvPr>
          <p:cNvSpPr/>
          <p:nvPr/>
        </p:nvSpPr>
        <p:spPr>
          <a:xfrm>
            <a:off x="2440133" y="3035127"/>
            <a:ext cx="109770" cy="112048"/>
          </a:xfrm>
          <a:prstGeom prst="ellipse">
            <a:avLst/>
          </a:prstGeom>
          <a:solidFill>
            <a:srgbClr val="C0D637"/>
          </a:solidFill>
          <a:ln>
            <a:solidFill>
              <a:srgbClr val="16B3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3" name="Oval 312">
            <a:extLst>
              <a:ext uri="{FF2B5EF4-FFF2-40B4-BE49-F238E27FC236}">
                <a16:creationId xmlns:a16="http://schemas.microsoft.com/office/drawing/2014/main" id="{D892EE61-8116-853D-2AE9-08AD19D8ACD2}"/>
              </a:ext>
            </a:extLst>
          </p:cNvPr>
          <p:cNvSpPr/>
          <p:nvPr/>
        </p:nvSpPr>
        <p:spPr>
          <a:xfrm>
            <a:off x="3163866" y="3034995"/>
            <a:ext cx="109770" cy="112048"/>
          </a:xfrm>
          <a:prstGeom prst="ellipse">
            <a:avLst/>
          </a:prstGeom>
          <a:solidFill>
            <a:srgbClr val="C0D637"/>
          </a:solidFill>
          <a:ln>
            <a:solidFill>
              <a:srgbClr val="16B3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4" name="Oval 313">
            <a:extLst>
              <a:ext uri="{FF2B5EF4-FFF2-40B4-BE49-F238E27FC236}">
                <a16:creationId xmlns:a16="http://schemas.microsoft.com/office/drawing/2014/main" id="{AD0265F8-1081-3137-BF54-1A6557326E73}"/>
              </a:ext>
            </a:extLst>
          </p:cNvPr>
          <p:cNvSpPr/>
          <p:nvPr/>
        </p:nvSpPr>
        <p:spPr>
          <a:xfrm>
            <a:off x="3904653" y="3053462"/>
            <a:ext cx="109770" cy="112048"/>
          </a:xfrm>
          <a:prstGeom prst="ellipse">
            <a:avLst/>
          </a:prstGeom>
          <a:solidFill>
            <a:srgbClr val="C0D637"/>
          </a:solidFill>
          <a:ln>
            <a:solidFill>
              <a:srgbClr val="16B3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5" name="Oval 314">
            <a:extLst>
              <a:ext uri="{FF2B5EF4-FFF2-40B4-BE49-F238E27FC236}">
                <a16:creationId xmlns:a16="http://schemas.microsoft.com/office/drawing/2014/main" id="{FE2889B1-54BB-8BCF-636E-7A127F296B3E}"/>
              </a:ext>
            </a:extLst>
          </p:cNvPr>
          <p:cNvSpPr/>
          <p:nvPr/>
        </p:nvSpPr>
        <p:spPr>
          <a:xfrm>
            <a:off x="4617682" y="3050258"/>
            <a:ext cx="109770" cy="112048"/>
          </a:xfrm>
          <a:prstGeom prst="ellipse">
            <a:avLst/>
          </a:prstGeom>
          <a:solidFill>
            <a:srgbClr val="C0D637"/>
          </a:solidFill>
          <a:ln>
            <a:solidFill>
              <a:srgbClr val="16B3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6" name="Oval 315">
            <a:extLst>
              <a:ext uri="{FF2B5EF4-FFF2-40B4-BE49-F238E27FC236}">
                <a16:creationId xmlns:a16="http://schemas.microsoft.com/office/drawing/2014/main" id="{8F8166BD-B0C4-1599-BC52-1F54C6C01087}"/>
              </a:ext>
            </a:extLst>
          </p:cNvPr>
          <p:cNvSpPr/>
          <p:nvPr/>
        </p:nvSpPr>
        <p:spPr>
          <a:xfrm>
            <a:off x="5357304" y="3061701"/>
            <a:ext cx="109770" cy="112048"/>
          </a:xfrm>
          <a:prstGeom prst="ellipse">
            <a:avLst/>
          </a:prstGeom>
          <a:solidFill>
            <a:srgbClr val="C0D637"/>
          </a:solidFill>
          <a:ln>
            <a:solidFill>
              <a:srgbClr val="16B3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7" name="Oval 316">
            <a:extLst>
              <a:ext uri="{FF2B5EF4-FFF2-40B4-BE49-F238E27FC236}">
                <a16:creationId xmlns:a16="http://schemas.microsoft.com/office/drawing/2014/main" id="{90CA4557-CDFC-CD04-9F7B-7BC4881B2D13}"/>
              </a:ext>
            </a:extLst>
          </p:cNvPr>
          <p:cNvSpPr/>
          <p:nvPr/>
        </p:nvSpPr>
        <p:spPr>
          <a:xfrm>
            <a:off x="6072436" y="3061374"/>
            <a:ext cx="109770" cy="112048"/>
          </a:xfrm>
          <a:prstGeom prst="ellipse">
            <a:avLst/>
          </a:prstGeom>
          <a:solidFill>
            <a:srgbClr val="C0D637"/>
          </a:solidFill>
          <a:ln>
            <a:solidFill>
              <a:srgbClr val="16B3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8" name="Oval 317">
            <a:extLst>
              <a:ext uri="{FF2B5EF4-FFF2-40B4-BE49-F238E27FC236}">
                <a16:creationId xmlns:a16="http://schemas.microsoft.com/office/drawing/2014/main" id="{B8B79AE8-3924-BFE5-F087-6C4F401D92E0}"/>
              </a:ext>
            </a:extLst>
          </p:cNvPr>
          <p:cNvSpPr/>
          <p:nvPr/>
        </p:nvSpPr>
        <p:spPr>
          <a:xfrm>
            <a:off x="6751204" y="3055983"/>
            <a:ext cx="109770" cy="112048"/>
          </a:xfrm>
          <a:prstGeom prst="ellipse">
            <a:avLst/>
          </a:prstGeom>
          <a:solidFill>
            <a:srgbClr val="C0D637"/>
          </a:solidFill>
          <a:ln>
            <a:solidFill>
              <a:srgbClr val="16B3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9" name="Oval 318">
            <a:extLst>
              <a:ext uri="{FF2B5EF4-FFF2-40B4-BE49-F238E27FC236}">
                <a16:creationId xmlns:a16="http://schemas.microsoft.com/office/drawing/2014/main" id="{5E494C89-2A99-1976-0512-12A0B0EFF842}"/>
              </a:ext>
            </a:extLst>
          </p:cNvPr>
          <p:cNvSpPr/>
          <p:nvPr/>
        </p:nvSpPr>
        <p:spPr>
          <a:xfrm>
            <a:off x="7467508" y="3036115"/>
            <a:ext cx="109770" cy="112048"/>
          </a:xfrm>
          <a:prstGeom prst="ellipse">
            <a:avLst/>
          </a:prstGeom>
          <a:solidFill>
            <a:srgbClr val="C0D637"/>
          </a:solidFill>
          <a:ln>
            <a:solidFill>
              <a:srgbClr val="16B3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0" name="Oval 319">
            <a:extLst>
              <a:ext uri="{FF2B5EF4-FFF2-40B4-BE49-F238E27FC236}">
                <a16:creationId xmlns:a16="http://schemas.microsoft.com/office/drawing/2014/main" id="{EC093342-FFF0-09CC-C911-86A4078EEA34}"/>
              </a:ext>
            </a:extLst>
          </p:cNvPr>
          <p:cNvSpPr/>
          <p:nvPr/>
        </p:nvSpPr>
        <p:spPr>
          <a:xfrm>
            <a:off x="8153400" y="3035442"/>
            <a:ext cx="109770" cy="112048"/>
          </a:xfrm>
          <a:prstGeom prst="ellipse">
            <a:avLst/>
          </a:prstGeom>
          <a:solidFill>
            <a:srgbClr val="C0D637"/>
          </a:solidFill>
          <a:ln>
            <a:solidFill>
              <a:srgbClr val="16B3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1" name="Oval 320">
            <a:extLst>
              <a:ext uri="{FF2B5EF4-FFF2-40B4-BE49-F238E27FC236}">
                <a16:creationId xmlns:a16="http://schemas.microsoft.com/office/drawing/2014/main" id="{C63F569D-AFCD-8A88-D90A-86BB88600976}"/>
              </a:ext>
            </a:extLst>
          </p:cNvPr>
          <p:cNvSpPr/>
          <p:nvPr/>
        </p:nvSpPr>
        <p:spPr>
          <a:xfrm>
            <a:off x="3664809" y="3310661"/>
            <a:ext cx="109770" cy="112048"/>
          </a:xfrm>
          <a:prstGeom prst="ellipse">
            <a:avLst/>
          </a:prstGeom>
          <a:solidFill>
            <a:srgbClr val="C0D637"/>
          </a:solidFill>
          <a:ln>
            <a:solidFill>
              <a:srgbClr val="16B3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2" name="Oval 321">
            <a:extLst>
              <a:ext uri="{FF2B5EF4-FFF2-40B4-BE49-F238E27FC236}">
                <a16:creationId xmlns:a16="http://schemas.microsoft.com/office/drawing/2014/main" id="{3B651D0B-15D4-78B6-33B7-CE0695ABF372}"/>
              </a:ext>
            </a:extLst>
          </p:cNvPr>
          <p:cNvSpPr/>
          <p:nvPr/>
        </p:nvSpPr>
        <p:spPr>
          <a:xfrm>
            <a:off x="4383510" y="3305737"/>
            <a:ext cx="109770" cy="112048"/>
          </a:xfrm>
          <a:prstGeom prst="ellipse">
            <a:avLst/>
          </a:prstGeom>
          <a:solidFill>
            <a:srgbClr val="C0D637"/>
          </a:solidFill>
          <a:ln>
            <a:solidFill>
              <a:srgbClr val="16B3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3" name="Oval 322">
            <a:extLst>
              <a:ext uri="{FF2B5EF4-FFF2-40B4-BE49-F238E27FC236}">
                <a16:creationId xmlns:a16="http://schemas.microsoft.com/office/drawing/2014/main" id="{5B5063A1-9B1E-68BF-13DA-CE5094288FF4}"/>
              </a:ext>
            </a:extLst>
          </p:cNvPr>
          <p:cNvSpPr/>
          <p:nvPr/>
        </p:nvSpPr>
        <p:spPr>
          <a:xfrm>
            <a:off x="5141240" y="3314651"/>
            <a:ext cx="109770" cy="112048"/>
          </a:xfrm>
          <a:prstGeom prst="ellipse">
            <a:avLst/>
          </a:prstGeom>
          <a:solidFill>
            <a:srgbClr val="C0D637"/>
          </a:solidFill>
          <a:ln>
            <a:solidFill>
              <a:srgbClr val="16B3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4" name="Oval 323">
            <a:extLst>
              <a:ext uri="{FF2B5EF4-FFF2-40B4-BE49-F238E27FC236}">
                <a16:creationId xmlns:a16="http://schemas.microsoft.com/office/drawing/2014/main" id="{B3C3965A-3478-F42B-E63A-A3CF6AC4104E}"/>
              </a:ext>
            </a:extLst>
          </p:cNvPr>
          <p:cNvSpPr/>
          <p:nvPr/>
        </p:nvSpPr>
        <p:spPr>
          <a:xfrm>
            <a:off x="6512269" y="3561015"/>
            <a:ext cx="109770" cy="112048"/>
          </a:xfrm>
          <a:prstGeom prst="ellipse">
            <a:avLst/>
          </a:prstGeom>
          <a:solidFill>
            <a:srgbClr val="C0D637"/>
          </a:solidFill>
          <a:ln>
            <a:solidFill>
              <a:srgbClr val="16B3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5" name="Oval 324">
            <a:extLst>
              <a:ext uri="{FF2B5EF4-FFF2-40B4-BE49-F238E27FC236}">
                <a16:creationId xmlns:a16="http://schemas.microsoft.com/office/drawing/2014/main" id="{8774D4DA-767A-07DA-916A-53FD19194C36}"/>
              </a:ext>
            </a:extLst>
          </p:cNvPr>
          <p:cNvSpPr/>
          <p:nvPr/>
        </p:nvSpPr>
        <p:spPr>
          <a:xfrm>
            <a:off x="3427331" y="4303187"/>
            <a:ext cx="109770" cy="112048"/>
          </a:xfrm>
          <a:prstGeom prst="ellipse">
            <a:avLst/>
          </a:prstGeom>
          <a:solidFill>
            <a:srgbClr val="C0D637"/>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6" name="Oval 325">
            <a:extLst>
              <a:ext uri="{FF2B5EF4-FFF2-40B4-BE49-F238E27FC236}">
                <a16:creationId xmlns:a16="http://schemas.microsoft.com/office/drawing/2014/main" id="{9D5CCEF7-289F-E1F1-BF14-62DA81D7AF8C}"/>
              </a:ext>
            </a:extLst>
          </p:cNvPr>
          <p:cNvSpPr/>
          <p:nvPr/>
        </p:nvSpPr>
        <p:spPr>
          <a:xfrm>
            <a:off x="4569452" y="4298324"/>
            <a:ext cx="109770" cy="112048"/>
          </a:xfrm>
          <a:prstGeom prst="ellipse">
            <a:avLst/>
          </a:prstGeom>
          <a:solidFill>
            <a:srgbClr val="C0D637"/>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7" name="Oval 326">
            <a:extLst>
              <a:ext uri="{FF2B5EF4-FFF2-40B4-BE49-F238E27FC236}">
                <a16:creationId xmlns:a16="http://schemas.microsoft.com/office/drawing/2014/main" id="{6A3C6300-FD19-E3E4-0579-931245AF2A67}"/>
              </a:ext>
            </a:extLst>
          </p:cNvPr>
          <p:cNvSpPr/>
          <p:nvPr/>
        </p:nvSpPr>
        <p:spPr>
          <a:xfrm>
            <a:off x="1565843" y="4815452"/>
            <a:ext cx="109770" cy="112048"/>
          </a:xfrm>
          <a:prstGeom prst="ellipse">
            <a:avLst/>
          </a:prstGeom>
          <a:solidFill>
            <a:srgbClr val="C0D637"/>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8" name="Oval 327">
            <a:extLst>
              <a:ext uri="{FF2B5EF4-FFF2-40B4-BE49-F238E27FC236}">
                <a16:creationId xmlns:a16="http://schemas.microsoft.com/office/drawing/2014/main" id="{ACF5727F-34AB-24BA-1AA2-38E26CEFD8E1}"/>
              </a:ext>
            </a:extLst>
          </p:cNvPr>
          <p:cNvSpPr/>
          <p:nvPr/>
        </p:nvSpPr>
        <p:spPr>
          <a:xfrm>
            <a:off x="2013693" y="4820038"/>
            <a:ext cx="109770" cy="112048"/>
          </a:xfrm>
          <a:prstGeom prst="ellipse">
            <a:avLst/>
          </a:prstGeom>
          <a:solidFill>
            <a:srgbClr val="C0D637"/>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9" name="Oval 328">
            <a:extLst>
              <a:ext uri="{FF2B5EF4-FFF2-40B4-BE49-F238E27FC236}">
                <a16:creationId xmlns:a16="http://schemas.microsoft.com/office/drawing/2014/main" id="{5EA145DB-0374-DB1F-30A4-616932909583}"/>
              </a:ext>
            </a:extLst>
          </p:cNvPr>
          <p:cNvSpPr/>
          <p:nvPr/>
        </p:nvSpPr>
        <p:spPr>
          <a:xfrm>
            <a:off x="2503295" y="4818581"/>
            <a:ext cx="109770" cy="112048"/>
          </a:xfrm>
          <a:prstGeom prst="ellipse">
            <a:avLst/>
          </a:prstGeom>
          <a:solidFill>
            <a:srgbClr val="C0D637"/>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0" name="Oval 329">
            <a:extLst>
              <a:ext uri="{FF2B5EF4-FFF2-40B4-BE49-F238E27FC236}">
                <a16:creationId xmlns:a16="http://schemas.microsoft.com/office/drawing/2014/main" id="{B288447C-9ABF-AA7D-094F-9097C32CCB3C}"/>
              </a:ext>
            </a:extLst>
          </p:cNvPr>
          <p:cNvSpPr/>
          <p:nvPr/>
        </p:nvSpPr>
        <p:spPr>
          <a:xfrm>
            <a:off x="3082903" y="4805201"/>
            <a:ext cx="109770" cy="112048"/>
          </a:xfrm>
          <a:prstGeom prst="ellipse">
            <a:avLst/>
          </a:prstGeom>
          <a:solidFill>
            <a:srgbClr val="C0D637"/>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1" name="Oval 330">
            <a:extLst>
              <a:ext uri="{FF2B5EF4-FFF2-40B4-BE49-F238E27FC236}">
                <a16:creationId xmlns:a16="http://schemas.microsoft.com/office/drawing/2014/main" id="{AF9A7BB0-CB8C-673D-0462-014F85290AB0}"/>
              </a:ext>
            </a:extLst>
          </p:cNvPr>
          <p:cNvSpPr/>
          <p:nvPr/>
        </p:nvSpPr>
        <p:spPr>
          <a:xfrm>
            <a:off x="4532360" y="4817039"/>
            <a:ext cx="109770" cy="112048"/>
          </a:xfrm>
          <a:prstGeom prst="ellipse">
            <a:avLst/>
          </a:prstGeom>
          <a:solidFill>
            <a:srgbClr val="C0D637"/>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2" name="Oval 331">
            <a:extLst>
              <a:ext uri="{FF2B5EF4-FFF2-40B4-BE49-F238E27FC236}">
                <a16:creationId xmlns:a16="http://schemas.microsoft.com/office/drawing/2014/main" id="{347F1434-9C9A-6B3E-2480-990D118CC7AB}"/>
              </a:ext>
            </a:extLst>
          </p:cNvPr>
          <p:cNvSpPr/>
          <p:nvPr/>
        </p:nvSpPr>
        <p:spPr>
          <a:xfrm>
            <a:off x="5276562" y="4822132"/>
            <a:ext cx="109770" cy="112048"/>
          </a:xfrm>
          <a:prstGeom prst="ellipse">
            <a:avLst/>
          </a:prstGeom>
          <a:solidFill>
            <a:srgbClr val="C0D637"/>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3" name="Oval 332">
            <a:extLst>
              <a:ext uri="{FF2B5EF4-FFF2-40B4-BE49-F238E27FC236}">
                <a16:creationId xmlns:a16="http://schemas.microsoft.com/office/drawing/2014/main" id="{7ED51A4A-D776-9C97-97B1-C45E3719ADF9}"/>
              </a:ext>
            </a:extLst>
          </p:cNvPr>
          <p:cNvSpPr/>
          <p:nvPr/>
        </p:nvSpPr>
        <p:spPr>
          <a:xfrm>
            <a:off x="8668495" y="4822132"/>
            <a:ext cx="109770" cy="112048"/>
          </a:xfrm>
          <a:prstGeom prst="ellipse">
            <a:avLst/>
          </a:prstGeom>
          <a:solidFill>
            <a:srgbClr val="C0D637"/>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4" name="Oval 333">
            <a:extLst>
              <a:ext uri="{FF2B5EF4-FFF2-40B4-BE49-F238E27FC236}">
                <a16:creationId xmlns:a16="http://schemas.microsoft.com/office/drawing/2014/main" id="{05BFC3ED-1352-C18E-47D0-687BB8BFFC30}"/>
              </a:ext>
            </a:extLst>
          </p:cNvPr>
          <p:cNvSpPr/>
          <p:nvPr/>
        </p:nvSpPr>
        <p:spPr>
          <a:xfrm>
            <a:off x="1590020" y="4538479"/>
            <a:ext cx="109770" cy="112048"/>
          </a:xfrm>
          <a:prstGeom prst="ellipse">
            <a:avLst/>
          </a:prstGeom>
          <a:solidFill>
            <a:srgbClr val="C0D637"/>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a:extLst>
              <a:ext uri="{FF2B5EF4-FFF2-40B4-BE49-F238E27FC236}">
                <a16:creationId xmlns:a16="http://schemas.microsoft.com/office/drawing/2014/main" id="{6310E0D8-4B90-4CA5-A7CA-9FCF5E841BF5}"/>
              </a:ext>
            </a:extLst>
          </p:cNvPr>
          <p:cNvSpPr/>
          <p:nvPr/>
        </p:nvSpPr>
        <p:spPr>
          <a:xfrm>
            <a:off x="0" y="0"/>
            <a:ext cx="9144000" cy="5143500"/>
          </a:xfrm>
          <a:prstGeom prst="rect">
            <a:avLst/>
          </a:prstGeom>
          <a:solidFill>
            <a:srgbClr val="E6F7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15" name="Рисунок 14">
            <a:extLst>
              <a:ext uri="{FF2B5EF4-FFF2-40B4-BE49-F238E27FC236}">
                <a16:creationId xmlns:a16="http://schemas.microsoft.com/office/drawing/2014/main" id="{D2DBC7F6-1FA3-4551-BD57-513E8C1859F7}"/>
              </a:ext>
            </a:extLst>
          </p:cNvPr>
          <p:cNvPicPr>
            <a:picLocks noChangeAspect="1"/>
          </p:cNvPicPr>
          <p:nvPr/>
        </p:nvPicPr>
        <p:blipFill>
          <a:blip r:embed="rId2" cstate="print">
            <a:extLst>
              <a:ext uri="{96DAC541-7B7A-43D3-8B79-37D633B846F1}">
                <asvg:svgBlip xmlns:asvg="http://schemas.microsoft.com/office/drawing/2016/SVG/main" r:embed="rId3"/>
              </a:ext>
            </a:extLst>
          </a:blip>
          <a:stretch>
            <a:fillRect/>
          </a:stretch>
        </p:blipFill>
        <p:spPr>
          <a:xfrm>
            <a:off x="3124200" y="2372165"/>
            <a:ext cx="2588907" cy="399170"/>
          </a:xfrm>
          <a:prstGeom prst="rect">
            <a:avLst/>
          </a:prstGeom>
        </p:spPr>
      </p:pic>
      <p:pic>
        <p:nvPicPr>
          <p:cNvPr id="16" name="object 4">
            <a:extLst>
              <a:ext uri="{FF2B5EF4-FFF2-40B4-BE49-F238E27FC236}">
                <a16:creationId xmlns:a16="http://schemas.microsoft.com/office/drawing/2014/main" id="{29E40ADC-8E0E-4EEC-A30D-902DC7FBA0D0}"/>
              </a:ext>
            </a:extLst>
          </p:cNvPr>
          <p:cNvPicPr/>
          <p:nvPr/>
        </p:nvPicPr>
        <p:blipFill>
          <a:blip r:embed="rId4" cstate="print"/>
          <a:stretch>
            <a:fillRect/>
          </a:stretch>
        </p:blipFill>
        <p:spPr>
          <a:xfrm>
            <a:off x="0" y="3105150"/>
            <a:ext cx="9144000" cy="20193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316775" y="407617"/>
            <a:ext cx="5862185" cy="399114"/>
          </a:xfrm>
          <a:prstGeom prst="rect">
            <a:avLst/>
          </a:prstGeom>
        </p:spPr>
        <p:txBody>
          <a:bodyPr vert="horz" wrap="square" lIns="0" tIns="90454" rIns="0" bIns="0" rtlCol="0">
            <a:spAutoFit/>
          </a:bodyPr>
          <a:lstStyle/>
          <a:p>
            <a:pPr marL="46428">
              <a:spcBef>
                <a:spcPts val="60"/>
              </a:spcBef>
            </a:pPr>
            <a:r>
              <a:rPr lang="en-US" sz="2000" spc="103" dirty="0">
                <a:latin typeface="Carnas-Medium" panose="02000603000000020004" pitchFamily="50" charset="0"/>
              </a:rPr>
              <a:t>Company</a:t>
            </a:r>
            <a:r>
              <a:rPr sz="2000" spc="5" dirty="0">
                <a:latin typeface="Carnas-Medium" panose="02000603000000020004" pitchFamily="50" charset="0"/>
              </a:rPr>
              <a:t> </a:t>
            </a:r>
            <a:r>
              <a:rPr sz="2000" spc="87" dirty="0">
                <a:latin typeface="Carnas-Medium" panose="02000603000000020004" pitchFamily="50" charset="0"/>
              </a:rPr>
              <a:t>p</a:t>
            </a:r>
            <a:r>
              <a:rPr lang="en-US" sz="2000" spc="87" dirty="0">
                <a:latin typeface="Carnas-Medium" panose="02000603000000020004" pitchFamily="50" charset="0"/>
              </a:rPr>
              <a:t>urpose, vision</a:t>
            </a:r>
            <a:r>
              <a:rPr sz="2000" spc="89" dirty="0">
                <a:latin typeface="Carnas-Medium" panose="02000603000000020004" pitchFamily="50" charset="0"/>
              </a:rPr>
              <a:t>,</a:t>
            </a:r>
            <a:r>
              <a:rPr sz="2000" spc="7" dirty="0">
                <a:latin typeface="Carnas-Medium" panose="02000603000000020004" pitchFamily="50" charset="0"/>
              </a:rPr>
              <a:t> </a:t>
            </a:r>
            <a:r>
              <a:rPr sz="2000" spc="101" dirty="0">
                <a:latin typeface="Carnas-Medium" panose="02000603000000020004" pitchFamily="50" charset="0"/>
              </a:rPr>
              <a:t>mis</a:t>
            </a:r>
            <a:r>
              <a:rPr lang="en-US" sz="2000" spc="101" dirty="0">
                <a:latin typeface="Carnas-Medium" panose="02000603000000020004" pitchFamily="50" charset="0"/>
              </a:rPr>
              <a:t>sion</a:t>
            </a:r>
            <a:endParaRPr sz="2000" spc="101" dirty="0">
              <a:latin typeface="Carnas-Medium" panose="02000603000000020004" pitchFamily="50" charset="0"/>
            </a:endParaRPr>
          </a:p>
        </p:txBody>
      </p:sp>
      <p:grpSp>
        <p:nvGrpSpPr>
          <p:cNvPr id="16" name="Группа 15">
            <a:extLst>
              <a:ext uri="{FF2B5EF4-FFF2-40B4-BE49-F238E27FC236}">
                <a16:creationId xmlns:a16="http://schemas.microsoft.com/office/drawing/2014/main" id="{B694FC59-A355-49E1-969C-C389AEC59867}"/>
              </a:ext>
            </a:extLst>
          </p:cNvPr>
          <p:cNvGrpSpPr/>
          <p:nvPr/>
        </p:nvGrpSpPr>
        <p:grpSpPr>
          <a:xfrm>
            <a:off x="355573" y="1307765"/>
            <a:ext cx="8432854" cy="3268218"/>
            <a:chOff x="997811" y="1265581"/>
            <a:chExt cx="7510721" cy="2910836"/>
          </a:xfrm>
        </p:grpSpPr>
        <p:sp>
          <p:nvSpPr>
            <p:cNvPr id="2" name="object 2"/>
            <p:cNvSpPr/>
            <p:nvPr/>
          </p:nvSpPr>
          <p:spPr>
            <a:xfrm>
              <a:off x="997811" y="1272810"/>
              <a:ext cx="2404755" cy="2084119"/>
            </a:xfrm>
            <a:custGeom>
              <a:avLst/>
              <a:gdLst/>
              <a:ahLst/>
              <a:cxnLst/>
              <a:rect l="l" t="t" r="r" b="b"/>
              <a:pathLst>
                <a:path w="3930650" h="4329430">
                  <a:moveTo>
                    <a:pt x="3930307" y="0"/>
                  </a:moveTo>
                  <a:lnTo>
                    <a:pt x="0" y="0"/>
                  </a:lnTo>
                  <a:lnTo>
                    <a:pt x="0" y="4329277"/>
                  </a:lnTo>
                  <a:lnTo>
                    <a:pt x="3930307" y="4329277"/>
                  </a:lnTo>
                  <a:lnTo>
                    <a:pt x="3930307" y="0"/>
                  </a:lnTo>
                  <a:close/>
                </a:path>
              </a:pathLst>
            </a:custGeom>
            <a:solidFill>
              <a:srgbClr val="13B1E0"/>
            </a:solidFill>
          </p:spPr>
          <p:txBody>
            <a:bodyPr wrap="square" lIns="0" tIns="0" rIns="0" bIns="0" rtlCol="0"/>
            <a:lstStyle/>
            <a:p>
              <a:endParaRPr dirty="0"/>
            </a:p>
          </p:txBody>
        </p:sp>
        <p:sp>
          <p:nvSpPr>
            <p:cNvPr id="3" name="object 3"/>
            <p:cNvSpPr/>
            <p:nvPr/>
          </p:nvSpPr>
          <p:spPr>
            <a:xfrm>
              <a:off x="3550794" y="1265581"/>
              <a:ext cx="2404755" cy="2084119"/>
            </a:xfrm>
            <a:custGeom>
              <a:avLst/>
              <a:gdLst/>
              <a:ahLst/>
              <a:cxnLst/>
              <a:rect l="l" t="t" r="r" b="b"/>
              <a:pathLst>
                <a:path w="3930650" h="4329430">
                  <a:moveTo>
                    <a:pt x="3930307" y="0"/>
                  </a:moveTo>
                  <a:lnTo>
                    <a:pt x="0" y="0"/>
                  </a:lnTo>
                  <a:lnTo>
                    <a:pt x="0" y="4329277"/>
                  </a:lnTo>
                  <a:lnTo>
                    <a:pt x="3930307" y="4329277"/>
                  </a:lnTo>
                  <a:lnTo>
                    <a:pt x="3930307" y="0"/>
                  </a:lnTo>
                  <a:close/>
                </a:path>
              </a:pathLst>
            </a:custGeom>
            <a:solidFill>
              <a:srgbClr val="9ED2ED"/>
            </a:solidFill>
          </p:spPr>
          <p:txBody>
            <a:bodyPr wrap="square" lIns="0" tIns="0" rIns="0" bIns="0" rtlCol="0"/>
            <a:lstStyle/>
            <a:p>
              <a:endParaRPr dirty="0"/>
            </a:p>
          </p:txBody>
        </p:sp>
        <p:sp>
          <p:nvSpPr>
            <p:cNvPr id="4" name="object 4"/>
            <p:cNvSpPr/>
            <p:nvPr/>
          </p:nvSpPr>
          <p:spPr>
            <a:xfrm>
              <a:off x="6103777" y="1265581"/>
              <a:ext cx="2404755" cy="2084119"/>
            </a:xfrm>
            <a:custGeom>
              <a:avLst/>
              <a:gdLst/>
              <a:ahLst/>
              <a:cxnLst/>
              <a:rect l="l" t="t" r="r" b="b"/>
              <a:pathLst>
                <a:path w="3930650" h="4329430">
                  <a:moveTo>
                    <a:pt x="3930307" y="0"/>
                  </a:moveTo>
                  <a:lnTo>
                    <a:pt x="0" y="0"/>
                  </a:lnTo>
                  <a:lnTo>
                    <a:pt x="0" y="4329277"/>
                  </a:lnTo>
                  <a:lnTo>
                    <a:pt x="3930307" y="4329277"/>
                  </a:lnTo>
                  <a:lnTo>
                    <a:pt x="3930307" y="0"/>
                  </a:lnTo>
                  <a:close/>
                </a:path>
              </a:pathLst>
            </a:custGeom>
            <a:solidFill>
              <a:srgbClr val="C0D637"/>
            </a:solidFill>
          </p:spPr>
          <p:txBody>
            <a:bodyPr wrap="square" lIns="0" tIns="0" rIns="0" bIns="0" rtlCol="0"/>
            <a:lstStyle/>
            <a:p>
              <a:endParaRPr dirty="0"/>
            </a:p>
          </p:txBody>
        </p:sp>
        <p:sp>
          <p:nvSpPr>
            <p:cNvPr id="6" name="object 6"/>
            <p:cNvSpPr txBox="1"/>
            <p:nvPr/>
          </p:nvSpPr>
          <p:spPr>
            <a:xfrm>
              <a:off x="997811" y="3356929"/>
              <a:ext cx="2404755" cy="819488"/>
            </a:xfrm>
            <a:prstGeom prst="rect">
              <a:avLst/>
            </a:prstGeom>
            <a:solidFill>
              <a:srgbClr val="13B1E0">
                <a:alpha val="50000"/>
              </a:srgbClr>
            </a:solidFill>
          </p:spPr>
          <p:txBody>
            <a:bodyPr vert="horz" wrap="square" lIns="0" tIns="2138" rIns="0" bIns="0" rtlCol="0">
              <a:spAutoFit/>
            </a:bodyPr>
            <a:lstStyle/>
            <a:p>
              <a:pPr marL="182046" marR="178380" indent="-305" algn="ctr">
                <a:lnSpc>
                  <a:spcPct val="101699"/>
                </a:lnSpc>
              </a:pPr>
              <a:endParaRPr lang="lt-LT" sz="962" spc="29" dirty="0">
                <a:solidFill>
                  <a:srgbClr val="221F1F"/>
                </a:solidFill>
                <a:latin typeface="Carnas-Light" panose="02000503000000020004" pitchFamily="50" charset="0"/>
                <a:cs typeface="Calibri"/>
              </a:endParaRPr>
            </a:p>
            <a:p>
              <a:pPr marL="182046" marR="178380" indent="-305" algn="ctr">
                <a:lnSpc>
                  <a:spcPct val="101699"/>
                </a:lnSpc>
              </a:pPr>
              <a:endParaRPr lang="en-GB" sz="962" spc="29" dirty="0">
                <a:solidFill>
                  <a:srgbClr val="221F1F"/>
                </a:solidFill>
                <a:latin typeface="Carnas-Light" panose="02000503000000020004" pitchFamily="50" charset="0"/>
                <a:cs typeface="Calibri"/>
              </a:endParaRPr>
            </a:p>
            <a:p>
              <a:pPr marL="182046" marR="178380" indent="-305" algn="ctr">
                <a:lnSpc>
                  <a:spcPct val="101699"/>
                </a:lnSpc>
              </a:pPr>
              <a:r>
                <a:rPr lang="en-GB" sz="1000" spc="29" dirty="0">
                  <a:solidFill>
                    <a:srgbClr val="221F1F"/>
                  </a:solidFill>
                  <a:latin typeface="Carnas medium"/>
                  <a:cs typeface="Calibri"/>
                </a:rPr>
                <a:t>Supply water for decent life</a:t>
              </a:r>
              <a:r>
                <a:rPr lang="en-GB" sz="1000" spc="46" dirty="0">
                  <a:solidFill>
                    <a:srgbClr val="221F1F"/>
                  </a:solidFill>
                  <a:latin typeface="Carnas medium"/>
                  <a:cs typeface="Calibri"/>
                </a:rPr>
                <a:t>. </a:t>
              </a:r>
            </a:p>
            <a:p>
              <a:pPr marL="182046" marR="178380" indent="-305" algn="ctr">
                <a:lnSpc>
                  <a:spcPct val="101699"/>
                </a:lnSpc>
              </a:pPr>
              <a:r>
                <a:rPr lang="en-GB" sz="1000" spc="55" dirty="0">
                  <a:solidFill>
                    <a:srgbClr val="221F1F"/>
                  </a:solidFill>
                  <a:latin typeface="Carnas medium"/>
                  <a:cs typeface="Calibri"/>
                </a:rPr>
                <a:t>Protect life and nature</a:t>
              </a:r>
              <a:endParaRPr lang="en-GB" sz="1000" spc="58" dirty="0">
                <a:solidFill>
                  <a:srgbClr val="221F1F"/>
                </a:solidFill>
                <a:latin typeface="Carnas medium"/>
                <a:cs typeface="Calibri"/>
              </a:endParaRPr>
            </a:p>
            <a:p>
              <a:pPr marL="182046" marR="178380" indent="-305" algn="ctr">
                <a:lnSpc>
                  <a:spcPct val="101699"/>
                </a:lnSpc>
              </a:pPr>
              <a:endParaRPr lang="en-US" sz="962" spc="58" dirty="0">
                <a:solidFill>
                  <a:srgbClr val="221F1F"/>
                </a:solidFill>
                <a:latin typeface="Carnas-Light" panose="02000503000000020004" pitchFamily="50" charset="0"/>
                <a:cs typeface="Calibri"/>
              </a:endParaRPr>
            </a:p>
            <a:p>
              <a:pPr marL="182046" marR="178380" indent="-305" algn="ctr">
                <a:lnSpc>
                  <a:spcPct val="101699"/>
                </a:lnSpc>
              </a:pPr>
              <a:endParaRPr sz="962" dirty="0">
                <a:latin typeface="Carnas-Light" panose="02000503000000020004" pitchFamily="50" charset="0"/>
                <a:cs typeface="Calibri"/>
              </a:endParaRPr>
            </a:p>
          </p:txBody>
        </p:sp>
        <p:sp>
          <p:nvSpPr>
            <p:cNvPr id="7" name="object 7"/>
            <p:cNvSpPr txBox="1"/>
            <p:nvPr/>
          </p:nvSpPr>
          <p:spPr>
            <a:xfrm>
              <a:off x="3550794" y="3349700"/>
              <a:ext cx="2404755" cy="820822"/>
            </a:xfrm>
            <a:prstGeom prst="rect">
              <a:avLst/>
            </a:prstGeom>
            <a:solidFill>
              <a:srgbClr val="9ED2ED">
                <a:alpha val="50000"/>
              </a:srgbClr>
            </a:solidFill>
          </p:spPr>
          <p:txBody>
            <a:bodyPr vert="horz" wrap="square" lIns="0" tIns="2138" rIns="0" bIns="0" rtlCol="0">
              <a:spAutoFit/>
            </a:bodyPr>
            <a:lstStyle/>
            <a:p>
              <a:pPr marL="137451" marR="135007" indent="1527" algn="ctr">
                <a:lnSpc>
                  <a:spcPct val="101699"/>
                </a:lnSpc>
              </a:pPr>
              <a:endParaRPr lang="lt-LT" sz="1000" spc="36" dirty="0">
                <a:solidFill>
                  <a:srgbClr val="221F1F"/>
                </a:solidFill>
                <a:latin typeface="Carnas medium"/>
                <a:cs typeface="Calibri"/>
              </a:endParaRPr>
            </a:p>
            <a:p>
              <a:pPr marL="137451" marR="135007" indent="1527" algn="ctr">
                <a:lnSpc>
                  <a:spcPct val="101699"/>
                </a:lnSpc>
              </a:pPr>
              <a:endParaRPr lang="lt-LT" sz="1000" spc="36" dirty="0">
                <a:solidFill>
                  <a:srgbClr val="221F1F"/>
                </a:solidFill>
                <a:latin typeface="Carnas medium"/>
                <a:cs typeface="Calibri"/>
              </a:endParaRPr>
            </a:p>
            <a:p>
              <a:pPr marL="137451" marR="135007" indent="1527" algn="ctr">
                <a:lnSpc>
                  <a:spcPct val="101699"/>
                </a:lnSpc>
              </a:pPr>
              <a:r>
                <a:rPr lang="en-US" sz="1000" spc="36" dirty="0">
                  <a:solidFill>
                    <a:srgbClr val="221F1F"/>
                  </a:solidFill>
                  <a:latin typeface="Carnas medium"/>
                  <a:cs typeface="Calibri"/>
                </a:rPr>
                <a:t>Sustainable</a:t>
              </a:r>
              <a:r>
                <a:rPr lang="lt-LT" sz="1000" spc="36" dirty="0">
                  <a:solidFill>
                    <a:srgbClr val="221F1F"/>
                  </a:solidFill>
                  <a:latin typeface="Carnas medium"/>
                  <a:cs typeface="Calibri"/>
                </a:rPr>
                <a:t>, </a:t>
              </a:r>
              <a:r>
                <a:rPr lang="en-US" sz="1000" spc="36" dirty="0">
                  <a:solidFill>
                    <a:srgbClr val="221F1F"/>
                  </a:solidFill>
                  <a:latin typeface="Carnas medium"/>
                  <a:cs typeface="Calibri"/>
                </a:rPr>
                <a:t>nature-friendly and socially responsible service provider</a:t>
              </a:r>
              <a:endParaRPr lang="lt-LT" sz="1000" spc="36" dirty="0">
                <a:solidFill>
                  <a:srgbClr val="221F1F"/>
                </a:solidFill>
                <a:latin typeface="Carnas medium"/>
                <a:cs typeface="Calibri"/>
              </a:endParaRPr>
            </a:p>
            <a:p>
              <a:pPr marL="137451" marR="135007" indent="1527" algn="ctr">
                <a:lnSpc>
                  <a:spcPct val="101699"/>
                </a:lnSpc>
              </a:pPr>
              <a:endParaRPr lang="en-US" sz="962" spc="26" dirty="0">
                <a:solidFill>
                  <a:srgbClr val="221F1F"/>
                </a:solidFill>
                <a:latin typeface="CarnasW03-Light" panose="02000503000000020004" pitchFamily="2" charset="0"/>
                <a:cs typeface="Calibri"/>
              </a:endParaRPr>
            </a:p>
          </p:txBody>
        </p:sp>
        <p:sp>
          <p:nvSpPr>
            <p:cNvPr id="8" name="object 8"/>
            <p:cNvSpPr txBox="1"/>
            <p:nvPr/>
          </p:nvSpPr>
          <p:spPr>
            <a:xfrm>
              <a:off x="6103777" y="3348097"/>
              <a:ext cx="2404755" cy="820822"/>
            </a:xfrm>
            <a:prstGeom prst="rect">
              <a:avLst/>
            </a:prstGeom>
            <a:solidFill>
              <a:srgbClr val="C0D637">
                <a:alpha val="50000"/>
              </a:srgbClr>
            </a:solidFill>
          </p:spPr>
          <p:txBody>
            <a:bodyPr vert="horz" wrap="square" lIns="0" tIns="2138" rIns="0" bIns="0" rtlCol="0">
              <a:spAutoFit/>
            </a:bodyPr>
            <a:lstStyle/>
            <a:p>
              <a:pPr marL="137451" marR="135007" indent="1527" algn="ctr">
                <a:lnSpc>
                  <a:spcPct val="101699"/>
                </a:lnSpc>
              </a:pPr>
              <a:endParaRPr lang="lt-LT" sz="1000" spc="36" dirty="0">
                <a:solidFill>
                  <a:srgbClr val="221F1F"/>
                </a:solidFill>
                <a:latin typeface="Carnas medium"/>
                <a:cs typeface="Calibri"/>
              </a:endParaRPr>
            </a:p>
            <a:p>
              <a:pPr marL="137451" marR="135007" indent="1527" algn="ctr">
                <a:lnSpc>
                  <a:spcPct val="101699"/>
                </a:lnSpc>
              </a:pPr>
              <a:endParaRPr lang="lt-LT" sz="1000" spc="36" dirty="0">
                <a:solidFill>
                  <a:srgbClr val="221F1F"/>
                </a:solidFill>
                <a:latin typeface="Carnas medium"/>
                <a:cs typeface="Calibri"/>
              </a:endParaRPr>
            </a:p>
            <a:p>
              <a:pPr marL="137451" marR="135007" indent="1527" algn="ctr">
                <a:lnSpc>
                  <a:spcPct val="101699"/>
                </a:lnSpc>
              </a:pPr>
              <a:r>
                <a:rPr lang="en-GB" sz="1000" spc="36" dirty="0">
                  <a:solidFill>
                    <a:srgbClr val="221F1F"/>
                  </a:solidFill>
                  <a:latin typeface="Carnas medium"/>
                  <a:cs typeface="Calibri"/>
                </a:rPr>
                <a:t>Supply good quality water to customers and effectively treat wastewater</a:t>
              </a:r>
              <a:endParaRPr lang="en-GB" sz="962" spc="36" dirty="0">
                <a:solidFill>
                  <a:srgbClr val="221F1F"/>
                </a:solidFill>
                <a:latin typeface="Carnas-Light" panose="02000503000000020004" pitchFamily="50" charset="0"/>
                <a:cs typeface="Calibri"/>
              </a:endParaRPr>
            </a:p>
            <a:p>
              <a:pPr marL="308806" marR="305141" algn="ctr">
                <a:lnSpc>
                  <a:spcPct val="101699"/>
                </a:lnSpc>
              </a:pPr>
              <a:endParaRPr sz="962" dirty="0">
                <a:latin typeface="CarnasW03-Light" panose="02000503000000020004" pitchFamily="2" charset="0"/>
                <a:cs typeface="Calibri"/>
              </a:endParaRPr>
            </a:p>
          </p:txBody>
        </p:sp>
        <p:sp>
          <p:nvSpPr>
            <p:cNvPr id="9" name="object 9"/>
            <p:cNvSpPr txBox="1"/>
            <p:nvPr/>
          </p:nvSpPr>
          <p:spPr>
            <a:xfrm>
              <a:off x="1088325" y="1437030"/>
              <a:ext cx="2223976" cy="1373403"/>
            </a:xfrm>
            <a:prstGeom prst="rect">
              <a:avLst/>
            </a:prstGeom>
          </p:spPr>
          <p:txBody>
            <a:bodyPr vert="horz" wrap="square" lIns="0" tIns="0" rIns="0" bIns="0" rtlCol="0">
              <a:spAutoFit/>
            </a:bodyPr>
            <a:lstStyle/>
            <a:p>
              <a:pPr>
                <a:lnSpc>
                  <a:spcPct val="100000"/>
                </a:lnSpc>
              </a:pPr>
              <a:endParaRPr sz="1203" dirty="0">
                <a:latin typeface="CarnasW03-Medium" panose="02000603000000020004" pitchFamily="2" charset="0"/>
                <a:cs typeface="Times New Roman"/>
              </a:endParaRPr>
            </a:p>
            <a:p>
              <a:pPr>
                <a:lnSpc>
                  <a:spcPct val="100000"/>
                </a:lnSpc>
              </a:pPr>
              <a:endParaRPr sz="1203" dirty="0">
                <a:latin typeface="CarnasW03-Medium" panose="02000603000000020004" pitchFamily="2" charset="0"/>
                <a:cs typeface="Times New Roman"/>
              </a:endParaRPr>
            </a:p>
            <a:p>
              <a:pPr>
                <a:lnSpc>
                  <a:spcPct val="100000"/>
                </a:lnSpc>
              </a:pPr>
              <a:endParaRPr sz="1203" dirty="0">
                <a:latin typeface="CarnasW03-Medium" panose="02000603000000020004" pitchFamily="2" charset="0"/>
                <a:cs typeface="Times New Roman"/>
              </a:endParaRPr>
            </a:p>
            <a:p>
              <a:pPr>
                <a:spcBef>
                  <a:spcPts val="17"/>
                </a:spcBef>
              </a:pPr>
              <a:endParaRPr sz="1203" dirty="0">
                <a:latin typeface="CarnasW03-Medium" panose="02000603000000020004" pitchFamily="2" charset="0"/>
                <a:cs typeface="Times New Roman"/>
              </a:endParaRPr>
            </a:p>
            <a:p>
              <a:pPr algn="ctr">
                <a:spcBef>
                  <a:spcPts val="2"/>
                </a:spcBef>
              </a:pPr>
              <a:endParaRPr lang="en-US" sz="1203" spc="113" dirty="0">
                <a:solidFill>
                  <a:srgbClr val="FFFFFF"/>
                </a:solidFill>
                <a:latin typeface="CarnasW03-Medium" panose="02000603000000020004" pitchFamily="2" charset="0"/>
                <a:cs typeface="Calibri"/>
              </a:endParaRPr>
            </a:p>
            <a:p>
              <a:pPr algn="ctr">
                <a:spcBef>
                  <a:spcPts val="2"/>
                </a:spcBef>
              </a:pPr>
              <a:endParaRPr lang="en-US" sz="1203" spc="113" dirty="0">
                <a:solidFill>
                  <a:srgbClr val="FFFFFF"/>
                </a:solidFill>
                <a:latin typeface="CarnasW03-Medium" panose="02000603000000020004" pitchFamily="2" charset="0"/>
                <a:cs typeface="Calibri"/>
              </a:endParaRPr>
            </a:p>
            <a:p>
              <a:pPr algn="ctr">
                <a:spcBef>
                  <a:spcPts val="2"/>
                </a:spcBef>
              </a:pPr>
              <a:endParaRPr lang="en-US" sz="1203" spc="113" dirty="0">
                <a:solidFill>
                  <a:srgbClr val="FFFFFF"/>
                </a:solidFill>
                <a:latin typeface="CarnasW03-Medium" panose="02000603000000020004" pitchFamily="2" charset="0"/>
                <a:cs typeface="Calibri"/>
              </a:endParaRPr>
            </a:p>
            <a:p>
              <a:pPr algn="ctr">
                <a:spcBef>
                  <a:spcPts val="2"/>
                </a:spcBef>
              </a:pPr>
              <a:r>
                <a:rPr lang="en-US" sz="1600" b="1" spc="55" dirty="0">
                  <a:solidFill>
                    <a:srgbClr val="FFFFFF"/>
                  </a:solidFill>
                  <a:latin typeface="Carnas-Medium" panose="02000603000000020004" pitchFamily="50" charset="0"/>
                  <a:cs typeface="Calibri"/>
                </a:rPr>
                <a:t>COMPANY PURPOSE</a:t>
              </a:r>
              <a:endParaRPr sz="1050" spc="55" dirty="0">
                <a:solidFill>
                  <a:srgbClr val="FFFFFF"/>
                </a:solidFill>
                <a:latin typeface="Carnas-Medium" panose="02000603000000020004" pitchFamily="50" charset="0"/>
                <a:cs typeface="Calibri"/>
              </a:endParaRPr>
            </a:p>
          </p:txBody>
        </p:sp>
        <p:sp>
          <p:nvSpPr>
            <p:cNvPr id="10" name="object 10"/>
            <p:cNvSpPr txBox="1"/>
            <p:nvPr/>
          </p:nvSpPr>
          <p:spPr>
            <a:xfrm>
              <a:off x="3807853" y="2668442"/>
              <a:ext cx="1890633" cy="219296"/>
            </a:xfrm>
            <a:prstGeom prst="rect">
              <a:avLst/>
            </a:prstGeom>
          </p:spPr>
          <p:txBody>
            <a:bodyPr vert="horz" wrap="square" lIns="0" tIns="0" rIns="0" bIns="0" rtlCol="0">
              <a:spAutoFit/>
            </a:bodyPr>
            <a:lstStyle/>
            <a:p>
              <a:pPr marL="305" algn="ctr">
                <a:spcBef>
                  <a:spcPts val="2"/>
                </a:spcBef>
              </a:pPr>
              <a:r>
                <a:rPr sz="1600" b="1" spc="55" dirty="0">
                  <a:solidFill>
                    <a:srgbClr val="FFFFFF"/>
                  </a:solidFill>
                  <a:latin typeface="Carnas-Medium" panose="02000603000000020004" pitchFamily="50" charset="0"/>
                  <a:cs typeface="Calibri"/>
                </a:rPr>
                <a:t>VI</a:t>
              </a:r>
              <a:r>
                <a:rPr lang="en-US" sz="1600" b="1" spc="55" dirty="0">
                  <a:solidFill>
                    <a:srgbClr val="FFFFFF"/>
                  </a:solidFill>
                  <a:latin typeface="Carnas-Medium" panose="02000603000000020004" pitchFamily="50" charset="0"/>
                  <a:cs typeface="Calibri"/>
                </a:rPr>
                <a:t>SION</a:t>
              </a:r>
              <a:endParaRPr sz="1600" b="1" spc="55" dirty="0">
                <a:solidFill>
                  <a:srgbClr val="FFFFFF"/>
                </a:solidFill>
                <a:latin typeface="Carnas-Medium" panose="02000603000000020004" pitchFamily="50" charset="0"/>
                <a:cs typeface="Calibri"/>
              </a:endParaRPr>
            </a:p>
          </p:txBody>
        </p:sp>
        <p:sp>
          <p:nvSpPr>
            <p:cNvPr id="11" name="object 11"/>
            <p:cNvSpPr txBox="1"/>
            <p:nvPr/>
          </p:nvSpPr>
          <p:spPr>
            <a:xfrm>
              <a:off x="6360837" y="2662162"/>
              <a:ext cx="1890633" cy="219296"/>
            </a:xfrm>
            <a:prstGeom prst="rect">
              <a:avLst/>
            </a:prstGeom>
          </p:spPr>
          <p:txBody>
            <a:bodyPr vert="horz" wrap="square" lIns="0" tIns="0" rIns="0" bIns="0" rtlCol="0">
              <a:spAutoFit/>
            </a:bodyPr>
            <a:lstStyle/>
            <a:p>
              <a:pPr algn="ctr">
                <a:spcBef>
                  <a:spcPts val="2"/>
                </a:spcBef>
              </a:pPr>
              <a:r>
                <a:rPr sz="1600" b="1" spc="55" dirty="0">
                  <a:solidFill>
                    <a:srgbClr val="FFFFFF"/>
                  </a:solidFill>
                  <a:latin typeface="Carnas-Medium" panose="02000603000000020004" pitchFamily="50" charset="0"/>
                  <a:cs typeface="Calibri"/>
                </a:rPr>
                <a:t>MIS</a:t>
              </a:r>
              <a:r>
                <a:rPr lang="en-US" sz="1600" b="1" spc="55" dirty="0">
                  <a:solidFill>
                    <a:srgbClr val="FFFFFF"/>
                  </a:solidFill>
                  <a:latin typeface="Carnas-Medium" panose="02000603000000020004" pitchFamily="50" charset="0"/>
                  <a:cs typeface="Calibri"/>
                </a:rPr>
                <a:t>SION</a:t>
              </a:r>
              <a:endParaRPr sz="1600" b="1" dirty="0">
                <a:latin typeface="Carnas-Medium" panose="02000603000000020004" pitchFamily="50" charset="0"/>
                <a:cs typeface="Calibri"/>
              </a:endParaRPr>
            </a:p>
          </p:txBody>
        </p:sp>
        <p:pic>
          <p:nvPicPr>
            <p:cNvPr id="12" name="object 12"/>
            <p:cNvPicPr/>
            <p:nvPr/>
          </p:nvPicPr>
          <p:blipFill>
            <a:blip r:embed="rId3" cstate="print"/>
            <a:stretch>
              <a:fillRect/>
            </a:stretch>
          </p:blipFill>
          <p:spPr>
            <a:xfrm>
              <a:off x="6953413" y="1738992"/>
              <a:ext cx="705484" cy="771965"/>
            </a:xfrm>
            <a:prstGeom prst="rect">
              <a:avLst/>
            </a:prstGeom>
          </p:spPr>
        </p:pic>
        <p:pic>
          <p:nvPicPr>
            <p:cNvPr id="13" name="object 13"/>
            <p:cNvPicPr/>
            <p:nvPr/>
          </p:nvPicPr>
          <p:blipFill>
            <a:blip r:embed="rId4" cstate="print"/>
            <a:stretch>
              <a:fillRect/>
            </a:stretch>
          </p:blipFill>
          <p:spPr>
            <a:xfrm>
              <a:off x="4301353" y="1692540"/>
              <a:ext cx="903636" cy="823895"/>
            </a:xfrm>
            <a:prstGeom prst="rect">
              <a:avLst/>
            </a:prstGeom>
          </p:spPr>
        </p:pic>
        <p:pic>
          <p:nvPicPr>
            <p:cNvPr id="14" name="object 14"/>
            <p:cNvPicPr/>
            <p:nvPr/>
          </p:nvPicPr>
          <p:blipFill>
            <a:blip r:embed="rId5" cstate="print"/>
            <a:stretch>
              <a:fillRect/>
            </a:stretch>
          </p:blipFill>
          <p:spPr>
            <a:xfrm>
              <a:off x="1816075" y="1717443"/>
              <a:ext cx="768226" cy="774090"/>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Прямоугольник 13">
            <a:extLst>
              <a:ext uri="{FF2B5EF4-FFF2-40B4-BE49-F238E27FC236}">
                <a16:creationId xmlns:a16="http://schemas.microsoft.com/office/drawing/2014/main" id="{625FF25B-267A-4324-8600-79943795E42A}"/>
              </a:ext>
            </a:extLst>
          </p:cNvPr>
          <p:cNvSpPr/>
          <p:nvPr/>
        </p:nvSpPr>
        <p:spPr>
          <a:xfrm>
            <a:off x="399603" y="1940196"/>
            <a:ext cx="2597089" cy="2945934"/>
          </a:xfrm>
          <a:prstGeom prst="rect">
            <a:avLst/>
          </a:prstGeom>
          <a:solidFill>
            <a:srgbClr val="E6F7FC"/>
          </a:solidFill>
          <a:ln>
            <a:solidFill>
              <a:srgbClr val="E6F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3" name="Прямоугольник 12">
            <a:extLst>
              <a:ext uri="{FF2B5EF4-FFF2-40B4-BE49-F238E27FC236}">
                <a16:creationId xmlns:a16="http://schemas.microsoft.com/office/drawing/2014/main" id="{1A481696-0863-4CFA-B23D-F2CD25B61530}"/>
              </a:ext>
            </a:extLst>
          </p:cNvPr>
          <p:cNvSpPr/>
          <p:nvPr/>
        </p:nvSpPr>
        <p:spPr>
          <a:xfrm>
            <a:off x="6152219" y="1123951"/>
            <a:ext cx="2592178" cy="813363"/>
          </a:xfrm>
          <a:prstGeom prst="rect">
            <a:avLst/>
          </a:prstGeom>
          <a:solidFill>
            <a:srgbClr val="16B3E1"/>
          </a:solidFill>
          <a:ln>
            <a:solidFill>
              <a:srgbClr val="16B3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0" name="Прямоугольник 9">
            <a:extLst>
              <a:ext uri="{FF2B5EF4-FFF2-40B4-BE49-F238E27FC236}">
                <a16:creationId xmlns:a16="http://schemas.microsoft.com/office/drawing/2014/main" id="{6CAB67C5-3DD2-4CD2-BDB9-806253C6C399}"/>
              </a:ext>
            </a:extLst>
          </p:cNvPr>
          <p:cNvSpPr/>
          <p:nvPr/>
        </p:nvSpPr>
        <p:spPr>
          <a:xfrm>
            <a:off x="399543" y="1123951"/>
            <a:ext cx="2592178" cy="820242"/>
          </a:xfrm>
          <a:prstGeom prst="rect">
            <a:avLst/>
          </a:prstGeom>
          <a:solidFill>
            <a:srgbClr val="16B3E1"/>
          </a:solidFill>
          <a:ln>
            <a:solidFill>
              <a:srgbClr val="16B3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2" name="object 2"/>
          <p:cNvSpPr txBox="1">
            <a:spLocks noGrp="1"/>
          </p:cNvSpPr>
          <p:nvPr>
            <p:ph type="title"/>
          </p:nvPr>
        </p:nvSpPr>
        <p:spPr>
          <a:xfrm>
            <a:off x="436949" y="297913"/>
            <a:ext cx="5862185" cy="399114"/>
          </a:xfrm>
          <a:prstGeom prst="rect">
            <a:avLst/>
          </a:prstGeom>
        </p:spPr>
        <p:txBody>
          <a:bodyPr vert="horz" wrap="square" lIns="0" tIns="90454" rIns="0" bIns="0" rtlCol="0">
            <a:spAutoFit/>
          </a:bodyPr>
          <a:lstStyle/>
          <a:p>
            <a:pPr marL="46428">
              <a:spcBef>
                <a:spcPts val="60"/>
              </a:spcBef>
            </a:pPr>
            <a:r>
              <a:rPr lang="en-GB" sz="2000" spc="103" dirty="0">
                <a:latin typeface="Carnas-Medium" panose="02000603000000020004" pitchFamily="50" charset="0"/>
              </a:rPr>
              <a:t>Achieving the vision</a:t>
            </a:r>
          </a:p>
        </p:txBody>
      </p:sp>
      <p:sp>
        <p:nvSpPr>
          <p:cNvPr id="3" name="object 3"/>
          <p:cNvSpPr txBox="1"/>
          <p:nvPr/>
        </p:nvSpPr>
        <p:spPr>
          <a:xfrm>
            <a:off x="431506" y="2060169"/>
            <a:ext cx="2513511" cy="2131353"/>
          </a:xfrm>
          <a:prstGeom prst="rect">
            <a:avLst/>
          </a:prstGeom>
          <a:noFill/>
        </p:spPr>
        <p:txBody>
          <a:bodyPr vert="horz" wrap="square" lIns="0" tIns="0" rIns="0" bIns="0" rtlCol="0">
            <a:spAutoFit/>
          </a:bodyPr>
          <a:lstStyle/>
          <a:p>
            <a:pPr marL="109960" indent="-16799"/>
            <a:endParaRPr sz="900" dirty="0">
              <a:latin typeface="Carnas medium"/>
              <a:cs typeface="Times New Roman"/>
            </a:endParaRPr>
          </a:p>
          <a:p>
            <a:pPr marL="109960" marR="203121" lvl="2" indent="-16799">
              <a:buFont typeface="Arial" panose="020B0604020202020204" pitchFamily="34" charset="0"/>
              <a:buChar char="•"/>
            </a:pPr>
            <a:r>
              <a:rPr lang="lt-LT" sz="900" spc="22" dirty="0">
                <a:solidFill>
                  <a:srgbClr val="221F1F"/>
                </a:solidFill>
                <a:latin typeface="Carnas medium"/>
                <a:cs typeface="Calibri"/>
              </a:rPr>
              <a:t> </a:t>
            </a:r>
            <a:r>
              <a:rPr lang="en-GB" sz="900" spc="22" dirty="0">
                <a:solidFill>
                  <a:srgbClr val="221F1F"/>
                </a:solidFill>
                <a:latin typeface="Carnas medium"/>
                <a:cs typeface="Calibri"/>
              </a:rPr>
              <a:t>Energy independence, with the Company itself producing the entire amount of energy necessary for its activities</a:t>
            </a:r>
            <a:endParaRPr lang="en-GB" sz="900" spc="24" dirty="0">
              <a:solidFill>
                <a:srgbClr val="221F1F"/>
              </a:solidFill>
              <a:latin typeface="Carnas medium"/>
              <a:cs typeface="Calibri"/>
            </a:endParaRPr>
          </a:p>
          <a:p>
            <a:pPr marL="93161" marR="203121" lvl="2"/>
            <a:endParaRPr lang="en-GB" sz="900" dirty="0">
              <a:latin typeface="Carnas medium"/>
              <a:cs typeface="Calibri"/>
            </a:endParaRPr>
          </a:p>
          <a:p>
            <a:pPr marL="109960" marR="251382" indent="-16799">
              <a:spcBef>
                <a:spcPts val="337"/>
              </a:spcBef>
              <a:buFont typeface="Arial" panose="020B0604020202020204" pitchFamily="34" charset="0"/>
              <a:buChar char="•"/>
            </a:pPr>
            <a:r>
              <a:rPr lang="en-GB" sz="900" spc="36" dirty="0">
                <a:solidFill>
                  <a:srgbClr val="221F1F"/>
                </a:solidFill>
                <a:latin typeface="Carnas medium"/>
                <a:cs typeface="Calibri"/>
              </a:rPr>
              <a:t> Efficient activities to ensure financial resilience</a:t>
            </a:r>
            <a:endParaRPr lang="en-GB" sz="900" spc="31" dirty="0">
              <a:solidFill>
                <a:srgbClr val="221F1F"/>
              </a:solidFill>
              <a:latin typeface="Carnas medium"/>
              <a:cs typeface="Calibri"/>
            </a:endParaRPr>
          </a:p>
          <a:p>
            <a:pPr marL="93161" marR="251382">
              <a:spcBef>
                <a:spcPts val="337"/>
              </a:spcBef>
            </a:pPr>
            <a:endParaRPr lang="en-GB" sz="900" dirty="0">
              <a:latin typeface="Carnas medium"/>
              <a:cs typeface="Calibri"/>
            </a:endParaRPr>
          </a:p>
          <a:p>
            <a:pPr marL="109960" marR="545832" indent="-16799">
              <a:spcBef>
                <a:spcPts val="337"/>
              </a:spcBef>
              <a:buFont typeface="Arial" panose="020B0604020202020204" pitchFamily="34" charset="0"/>
              <a:buChar char="•"/>
            </a:pPr>
            <a:r>
              <a:rPr lang="en-GB" sz="900" spc="36" dirty="0">
                <a:solidFill>
                  <a:srgbClr val="221F1F"/>
                </a:solidFill>
                <a:latin typeface="Carnas medium"/>
                <a:cs typeface="Calibri"/>
              </a:rPr>
              <a:t> Implementation of circular economy projects</a:t>
            </a:r>
            <a:endParaRPr lang="en-GB" sz="900" spc="31" dirty="0">
              <a:solidFill>
                <a:srgbClr val="221F1F"/>
              </a:solidFill>
              <a:latin typeface="Carnas medium"/>
              <a:cs typeface="Calibri"/>
            </a:endParaRPr>
          </a:p>
          <a:p>
            <a:pPr marL="93161" marR="545832">
              <a:spcBef>
                <a:spcPts val="337"/>
              </a:spcBef>
            </a:pPr>
            <a:endParaRPr lang="en-GB" sz="900" dirty="0">
              <a:latin typeface="Carnas medium"/>
              <a:cs typeface="Calibri"/>
            </a:endParaRPr>
          </a:p>
          <a:p>
            <a:pPr marL="109960" marR="91633" indent="-16799">
              <a:spcBef>
                <a:spcPts val="337"/>
              </a:spcBef>
              <a:buFont typeface="Arial" panose="020B0604020202020204" pitchFamily="34" charset="0"/>
              <a:buChar char="•"/>
            </a:pPr>
            <a:r>
              <a:rPr lang="en-GB" sz="900" spc="31" dirty="0">
                <a:solidFill>
                  <a:srgbClr val="221F1F"/>
                </a:solidFill>
                <a:latin typeface="Carnas medium"/>
                <a:cs typeface="Calibri"/>
              </a:rPr>
              <a:t> Resilience to external threats and corruption</a:t>
            </a:r>
            <a:endParaRPr lang="en-GB" sz="900" dirty="0">
              <a:latin typeface="Carnas medium"/>
              <a:cs typeface="Calibri"/>
            </a:endParaRPr>
          </a:p>
        </p:txBody>
      </p:sp>
      <p:sp>
        <p:nvSpPr>
          <p:cNvPr id="6" name="object 6"/>
          <p:cNvSpPr txBox="1"/>
          <p:nvPr/>
        </p:nvSpPr>
        <p:spPr>
          <a:xfrm>
            <a:off x="543337" y="1453048"/>
            <a:ext cx="2284826" cy="217910"/>
          </a:xfrm>
          <a:prstGeom prst="rect">
            <a:avLst/>
          </a:prstGeom>
          <a:solidFill>
            <a:srgbClr val="16B3E1"/>
          </a:solidFill>
        </p:spPr>
        <p:txBody>
          <a:bodyPr vert="horz" wrap="square" lIns="0" tIns="2443" rIns="0" bIns="0" rtlCol="0">
            <a:spAutoFit/>
          </a:bodyPr>
          <a:lstStyle/>
          <a:p>
            <a:pPr marL="468313" indent="-468313" algn="ctr"/>
            <a:r>
              <a:rPr lang="en-US" sz="1400" b="1" spc="89" dirty="0">
                <a:solidFill>
                  <a:schemeClr val="bg1"/>
                </a:solidFill>
                <a:latin typeface="Carnas-Medium" panose="02000603000000020004" pitchFamily="50" charset="0"/>
                <a:cs typeface="Calibri"/>
              </a:rPr>
              <a:t>SUSTAINABILITY</a:t>
            </a:r>
            <a:endParaRPr lang="en-US" sz="1203" spc="89" dirty="0">
              <a:solidFill>
                <a:srgbClr val="FFFFFF"/>
              </a:solidFill>
              <a:latin typeface="CarnasW03-Medium" panose="02000603000000020004" pitchFamily="2" charset="0"/>
              <a:cs typeface="Calibri"/>
            </a:endParaRPr>
          </a:p>
        </p:txBody>
      </p:sp>
      <p:sp>
        <p:nvSpPr>
          <p:cNvPr id="8" name="object 8"/>
          <p:cNvSpPr txBox="1"/>
          <p:nvPr/>
        </p:nvSpPr>
        <p:spPr>
          <a:xfrm>
            <a:off x="6340808" y="1242387"/>
            <a:ext cx="2210086" cy="570345"/>
          </a:xfrm>
          <a:prstGeom prst="rect">
            <a:avLst/>
          </a:prstGeom>
          <a:solidFill>
            <a:srgbClr val="16B3E1"/>
          </a:solidFill>
        </p:spPr>
        <p:txBody>
          <a:bodyPr vert="horz" wrap="square" lIns="0" tIns="151190" rIns="0" bIns="0" rtlCol="0">
            <a:spAutoFit/>
          </a:bodyPr>
          <a:lstStyle/>
          <a:p>
            <a:pPr marL="247411" marR="253215" indent="9164" algn="ctr">
              <a:lnSpc>
                <a:spcPct val="100899"/>
              </a:lnSpc>
              <a:spcBef>
                <a:spcPts val="1217"/>
              </a:spcBef>
            </a:pPr>
            <a:r>
              <a:rPr lang="en-US" sz="1400" b="1" spc="89" dirty="0">
                <a:solidFill>
                  <a:schemeClr val="bg1"/>
                </a:solidFill>
                <a:latin typeface="Carnas-Medium" panose="02000603000000020004" pitchFamily="50" charset="0"/>
                <a:cs typeface="Calibri"/>
              </a:rPr>
              <a:t>SOCIAL RESPONSIBILITY</a:t>
            </a:r>
            <a:endParaRPr sz="1400" b="1" spc="89" dirty="0">
              <a:solidFill>
                <a:schemeClr val="bg1"/>
              </a:solidFill>
              <a:latin typeface="Carnas-Medium" panose="02000603000000020004" pitchFamily="50" charset="0"/>
              <a:cs typeface="Calibri"/>
            </a:endParaRPr>
          </a:p>
        </p:txBody>
      </p:sp>
      <p:sp>
        <p:nvSpPr>
          <p:cNvPr id="18" name="Прямоугольник 13">
            <a:extLst>
              <a:ext uri="{FF2B5EF4-FFF2-40B4-BE49-F238E27FC236}">
                <a16:creationId xmlns:a16="http://schemas.microsoft.com/office/drawing/2014/main" id="{D1325EC7-0E6A-0747-D712-EF0B68744A95}"/>
              </a:ext>
            </a:extLst>
          </p:cNvPr>
          <p:cNvSpPr/>
          <p:nvPr/>
        </p:nvSpPr>
        <p:spPr>
          <a:xfrm>
            <a:off x="3270970" y="1913525"/>
            <a:ext cx="2597089" cy="2972604"/>
          </a:xfrm>
          <a:prstGeom prst="rect">
            <a:avLst/>
          </a:prstGeom>
          <a:solidFill>
            <a:srgbClr val="E6F7FC"/>
          </a:solidFill>
          <a:ln>
            <a:solidFill>
              <a:srgbClr val="E6F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9" name="object 4">
            <a:extLst>
              <a:ext uri="{FF2B5EF4-FFF2-40B4-BE49-F238E27FC236}">
                <a16:creationId xmlns:a16="http://schemas.microsoft.com/office/drawing/2014/main" id="{22B7AFB1-6578-5063-F54A-72D036FE3453}"/>
              </a:ext>
            </a:extLst>
          </p:cNvPr>
          <p:cNvSpPr txBox="1"/>
          <p:nvPr/>
        </p:nvSpPr>
        <p:spPr>
          <a:xfrm>
            <a:off x="3307809" y="2060169"/>
            <a:ext cx="2518439" cy="1138773"/>
          </a:xfrm>
          <a:prstGeom prst="rect">
            <a:avLst/>
          </a:prstGeom>
          <a:noFill/>
        </p:spPr>
        <p:txBody>
          <a:bodyPr vert="horz" wrap="square" lIns="0" tIns="0" rIns="0" bIns="0" rtlCol="0">
            <a:spAutoFit/>
          </a:bodyPr>
          <a:lstStyle>
            <a:defPPr>
              <a:defRPr kern="0"/>
            </a:defPPr>
            <a:lvl1pPr marL="109960" indent="-16799">
              <a:defRPr sz="1000">
                <a:latin typeface="Carnas-Light" panose="02000503000000020004" pitchFamily="50" charset="0"/>
                <a:cs typeface="Times New Roman"/>
              </a:defRPr>
            </a:lvl1pPr>
            <a:lvl3pPr marL="109960" marR="203121" lvl="2" indent="-16799">
              <a:buFont typeface="Arial" panose="020B0604020202020204" pitchFamily="34" charset="0"/>
              <a:buChar char="•"/>
              <a:defRPr sz="1000" spc="22">
                <a:solidFill>
                  <a:srgbClr val="221F1F"/>
                </a:solidFill>
                <a:latin typeface="Carnas-Light" panose="02000503000000020004" pitchFamily="50" charset="0"/>
                <a:cs typeface="Calibri"/>
              </a:defRPr>
            </a:lvl3pPr>
          </a:lstStyle>
          <a:p>
            <a:pPr marL="117475" indent="-25400">
              <a:buFont typeface="Arial" panose="020B0604020202020204" pitchFamily="34" charset="0"/>
              <a:buChar char="•"/>
            </a:pPr>
            <a:endParaRPr dirty="0">
              <a:latin typeface="Carnas medium"/>
            </a:endParaRPr>
          </a:p>
          <a:p>
            <a:pPr marL="117475" indent="-25400">
              <a:buFont typeface="Arial" panose="020B0604020202020204" pitchFamily="34" charset="0"/>
              <a:buChar char="•"/>
            </a:pPr>
            <a:r>
              <a:rPr lang="en-US" dirty="0">
                <a:latin typeface="Carnas medium"/>
              </a:rPr>
              <a:t> </a:t>
            </a:r>
            <a:r>
              <a:rPr lang="en-GB" sz="900" dirty="0">
                <a:latin typeface="Carnas medium"/>
              </a:rPr>
              <a:t>Responsible use of groundwater and reduction of water losses  </a:t>
            </a:r>
          </a:p>
          <a:p>
            <a:pPr marL="92075" indent="0"/>
            <a:endParaRPr lang="en-GB" sz="900" dirty="0">
              <a:latin typeface="Carnas medium"/>
            </a:endParaRPr>
          </a:p>
          <a:p>
            <a:pPr marL="117475" indent="-25400">
              <a:buFont typeface="Arial" panose="020B0604020202020204" pitchFamily="34" charset="0"/>
              <a:buChar char="•"/>
            </a:pPr>
            <a:r>
              <a:rPr lang="en-GB" sz="900" dirty="0">
                <a:latin typeface="Carnas medium"/>
              </a:rPr>
              <a:t> Reduction of pollutants discharged into the natural environment with treated waste water</a:t>
            </a:r>
          </a:p>
          <a:p>
            <a:pPr marL="92075" indent="0"/>
            <a:endParaRPr lang="en-GB" sz="900" dirty="0">
              <a:latin typeface="Carnas medium"/>
            </a:endParaRPr>
          </a:p>
          <a:p>
            <a:pPr marL="117475" indent="-25400">
              <a:buFont typeface="Arial" panose="020B0604020202020204" pitchFamily="34" charset="0"/>
              <a:buChar char="•"/>
            </a:pPr>
            <a:r>
              <a:rPr lang="en-GB" sz="900" dirty="0">
                <a:latin typeface="Carnas medium"/>
              </a:rPr>
              <a:t> Reducing CO2 emissions</a:t>
            </a:r>
          </a:p>
        </p:txBody>
      </p:sp>
      <p:sp>
        <p:nvSpPr>
          <p:cNvPr id="21" name="Прямоугольник 13">
            <a:extLst>
              <a:ext uri="{FF2B5EF4-FFF2-40B4-BE49-F238E27FC236}">
                <a16:creationId xmlns:a16="http://schemas.microsoft.com/office/drawing/2014/main" id="{22E8389C-9D92-7339-E445-09858DB6A7AE}"/>
              </a:ext>
            </a:extLst>
          </p:cNvPr>
          <p:cNvSpPr/>
          <p:nvPr/>
        </p:nvSpPr>
        <p:spPr>
          <a:xfrm>
            <a:off x="6147308" y="1922168"/>
            <a:ext cx="2597089" cy="2963961"/>
          </a:xfrm>
          <a:prstGeom prst="rect">
            <a:avLst/>
          </a:prstGeom>
          <a:solidFill>
            <a:srgbClr val="E6F7FC"/>
          </a:solidFill>
          <a:ln>
            <a:solidFill>
              <a:srgbClr val="E6F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22" name="object 5">
            <a:extLst>
              <a:ext uri="{FF2B5EF4-FFF2-40B4-BE49-F238E27FC236}">
                <a16:creationId xmlns:a16="http://schemas.microsoft.com/office/drawing/2014/main" id="{648C1B34-0578-C214-8E1C-66BDAB3C25D7}"/>
              </a:ext>
            </a:extLst>
          </p:cNvPr>
          <p:cNvSpPr txBox="1"/>
          <p:nvPr/>
        </p:nvSpPr>
        <p:spPr>
          <a:xfrm>
            <a:off x="6185874" y="2060169"/>
            <a:ext cx="2519955" cy="2631490"/>
          </a:xfrm>
          <a:prstGeom prst="rect">
            <a:avLst/>
          </a:prstGeom>
          <a:noFill/>
        </p:spPr>
        <p:txBody>
          <a:bodyPr vert="horz" wrap="square" lIns="0" tIns="0" rIns="0" bIns="0" rtlCol="0">
            <a:spAutoFit/>
          </a:bodyPr>
          <a:lstStyle>
            <a:defPPr>
              <a:defRPr kern="0"/>
            </a:defPPr>
            <a:lvl1pPr marL="109960" indent="-16799">
              <a:defRPr sz="1000">
                <a:latin typeface="Carnas-Light" panose="02000503000000020004" pitchFamily="50" charset="0"/>
                <a:cs typeface="Times New Roman"/>
              </a:defRPr>
            </a:lvl1pPr>
            <a:lvl3pPr marL="109960" marR="203121" lvl="2" indent="-16799">
              <a:buFont typeface="Arial" panose="020B0604020202020204" pitchFamily="34" charset="0"/>
              <a:buChar char="•"/>
              <a:defRPr sz="1000" spc="22">
                <a:solidFill>
                  <a:srgbClr val="221F1F"/>
                </a:solidFill>
                <a:latin typeface="Carnas-Light" panose="02000503000000020004" pitchFamily="50" charset="0"/>
                <a:cs typeface="Calibri"/>
              </a:defRPr>
            </a:lvl3pPr>
          </a:lstStyle>
          <a:p>
            <a:pPr marL="264611" indent="-171450">
              <a:buFont typeface="Arial" panose="020B0604020202020204" pitchFamily="34" charset="0"/>
              <a:buChar char="•"/>
            </a:pPr>
            <a:endParaRPr sz="900" dirty="0">
              <a:latin typeface="Carnas medium"/>
            </a:endParaRPr>
          </a:p>
          <a:p>
            <a:pPr marL="117475" indent="-25400">
              <a:buFont typeface="Arial" panose="020B0604020202020204" pitchFamily="34" charset="0"/>
              <a:buChar char="•"/>
            </a:pPr>
            <a:r>
              <a:rPr lang="en-US" sz="900" dirty="0">
                <a:latin typeface="Carnas medium"/>
              </a:rPr>
              <a:t> </a:t>
            </a:r>
            <a:r>
              <a:rPr lang="en-GB" sz="900" dirty="0">
                <a:latin typeface="Carnas medium"/>
              </a:rPr>
              <a:t>Continuous improvement of customer experience</a:t>
            </a:r>
          </a:p>
          <a:p>
            <a:pPr marL="92075" indent="0"/>
            <a:endParaRPr lang="en-GB" sz="900" dirty="0">
              <a:latin typeface="Carnas medium"/>
            </a:endParaRPr>
          </a:p>
          <a:p>
            <a:pPr marL="117475" indent="-25400">
              <a:buFont typeface="Arial" panose="020B0604020202020204" pitchFamily="34" charset="0"/>
              <a:buChar char="•"/>
            </a:pPr>
            <a:r>
              <a:rPr lang="en-GB" sz="900" dirty="0">
                <a:latin typeface="Carnas medium"/>
              </a:rPr>
              <a:t> One-stop shop service</a:t>
            </a:r>
          </a:p>
          <a:p>
            <a:pPr marL="117475" indent="-25400"/>
            <a:endParaRPr lang="en-GB" sz="900" dirty="0">
              <a:latin typeface="Carnas medium"/>
            </a:endParaRPr>
          </a:p>
          <a:p>
            <a:pPr marL="117475" indent="-25400">
              <a:buFont typeface="Arial" panose="020B0604020202020204" pitchFamily="34" charset="0"/>
              <a:buChar char="•"/>
            </a:pPr>
            <a:r>
              <a:rPr lang="en-GB" sz="900" dirty="0">
                <a:latin typeface="Carnas medium"/>
              </a:rPr>
              <a:t> Quality water from the water source to the customer</a:t>
            </a:r>
          </a:p>
          <a:p>
            <a:pPr marL="92075" indent="0"/>
            <a:endParaRPr lang="en-GB" sz="900" dirty="0">
              <a:latin typeface="Carnas medium"/>
            </a:endParaRPr>
          </a:p>
          <a:p>
            <a:pPr marL="117475" indent="-25400">
              <a:buFont typeface="Arial" panose="020B0604020202020204" pitchFamily="34" charset="0"/>
              <a:buChar char="•"/>
            </a:pPr>
            <a:r>
              <a:rPr lang="en-GB" sz="900" dirty="0">
                <a:latin typeface="Carnas medium"/>
              </a:rPr>
              <a:t> Improving reliability of water supply and sewage networks</a:t>
            </a:r>
          </a:p>
          <a:p>
            <a:pPr marL="92075" indent="0"/>
            <a:endParaRPr lang="en-GB" sz="900" dirty="0">
              <a:latin typeface="Carnas medium"/>
            </a:endParaRPr>
          </a:p>
          <a:p>
            <a:pPr marL="117475" indent="-25400">
              <a:buFont typeface="Arial" panose="020B0604020202020204" pitchFamily="34" charset="0"/>
              <a:buChar char="•"/>
            </a:pPr>
            <a:r>
              <a:rPr lang="en-GB" sz="900" dirty="0">
                <a:latin typeface="Carnas medium"/>
              </a:rPr>
              <a:t> Development of water supply and sewage networks</a:t>
            </a:r>
          </a:p>
          <a:p>
            <a:pPr marL="92075" indent="0"/>
            <a:endParaRPr lang="en-GB" sz="900" dirty="0">
              <a:latin typeface="Carnas medium"/>
            </a:endParaRPr>
          </a:p>
          <a:p>
            <a:pPr marL="117475" indent="-25400">
              <a:buFont typeface="Arial" panose="020B0604020202020204" pitchFamily="34" charset="0"/>
              <a:buChar char="•"/>
            </a:pPr>
            <a:r>
              <a:rPr lang="en-GB" sz="900" dirty="0">
                <a:latin typeface="Carnas medium"/>
              </a:rPr>
              <a:t> Fair working conditions and continuously improving employee experience</a:t>
            </a:r>
          </a:p>
          <a:p>
            <a:pPr marL="92075" indent="0"/>
            <a:endParaRPr lang="en-GB" sz="900" dirty="0">
              <a:latin typeface="Carnas medium"/>
            </a:endParaRPr>
          </a:p>
          <a:p>
            <a:pPr marL="117475" indent="-25400">
              <a:buFont typeface="Arial" panose="020B0604020202020204" pitchFamily="34" charset="0"/>
              <a:buChar char="•"/>
            </a:pPr>
            <a:r>
              <a:rPr lang="en-GB" sz="900" dirty="0">
                <a:latin typeface="Carnas medium"/>
              </a:rPr>
              <a:t> Safe working environment</a:t>
            </a:r>
          </a:p>
        </p:txBody>
      </p:sp>
      <p:sp>
        <p:nvSpPr>
          <p:cNvPr id="23" name="Прямоугольник 9">
            <a:extLst>
              <a:ext uri="{FF2B5EF4-FFF2-40B4-BE49-F238E27FC236}">
                <a16:creationId xmlns:a16="http://schemas.microsoft.com/office/drawing/2014/main" id="{AE8F6D25-7ABD-0F22-2216-44832F7C16F6}"/>
              </a:ext>
            </a:extLst>
          </p:cNvPr>
          <p:cNvSpPr/>
          <p:nvPr/>
        </p:nvSpPr>
        <p:spPr>
          <a:xfrm>
            <a:off x="3265999" y="1130830"/>
            <a:ext cx="2602060" cy="820242"/>
          </a:xfrm>
          <a:prstGeom prst="rect">
            <a:avLst/>
          </a:prstGeom>
          <a:solidFill>
            <a:srgbClr val="16B3E1"/>
          </a:solidFill>
          <a:ln>
            <a:solidFill>
              <a:srgbClr val="16B3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24" name="object 7">
            <a:extLst>
              <a:ext uri="{FF2B5EF4-FFF2-40B4-BE49-F238E27FC236}">
                <a16:creationId xmlns:a16="http://schemas.microsoft.com/office/drawing/2014/main" id="{B9AB5C37-AA97-0767-C06D-9CCA859D973C}"/>
              </a:ext>
            </a:extLst>
          </p:cNvPr>
          <p:cNvSpPr txBox="1"/>
          <p:nvPr/>
        </p:nvSpPr>
        <p:spPr>
          <a:xfrm>
            <a:off x="3403171" y="1247478"/>
            <a:ext cx="2446850" cy="586945"/>
          </a:xfrm>
          <a:prstGeom prst="rect">
            <a:avLst/>
          </a:prstGeom>
          <a:solidFill>
            <a:srgbClr val="16B3E1"/>
          </a:solidFill>
        </p:spPr>
        <p:txBody>
          <a:bodyPr vert="horz" wrap="square" lIns="0" tIns="154549" rIns="0" bIns="0" rtlCol="0">
            <a:spAutoFit/>
          </a:bodyPr>
          <a:lstStyle/>
          <a:p>
            <a:pPr marL="109960" marR="253215" indent="-3054" algn="ctr">
              <a:spcBef>
                <a:spcPts val="1217"/>
              </a:spcBef>
            </a:pPr>
            <a:r>
              <a:rPr lang="en-US" sz="1400" b="1" spc="89" dirty="0">
                <a:solidFill>
                  <a:schemeClr val="bg1"/>
                </a:solidFill>
                <a:latin typeface="Carnas-Medium" panose="02000603000000020004" pitchFamily="50" charset="0"/>
                <a:cs typeface="Calibri"/>
              </a:rPr>
              <a:t>NATURE- FRIENDLINESS</a:t>
            </a:r>
            <a:endParaRPr sz="1400" b="1" spc="89" dirty="0">
              <a:solidFill>
                <a:schemeClr val="bg1"/>
              </a:solidFill>
              <a:latin typeface="Carnas-Medium" panose="02000603000000020004" pitchFamily="50" charset="0"/>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26DC5740-3A90-4293-BE17-9473888E8A31}"/>
              </a:ext>
            </a:extLst>
          </p:cNvPr>
          <p:cNvSpPr/>
          <p:nvPr/>
        </p:nvSpPr>
        <p:spPr>
          <a:xfrm>
            <a:off x="6086385" y="1473108"/>
            <a:ext cx="2815020" cy="3537042"/>
          </a:xfrm>
          <a:prstGeom prst="rect">
            <a:avLst/>
          </a:prstGeom>
          <a:solidFill>
            <a:srgbClr val="B9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4" name="Прямоугольник 13">
            <a:extLst>
              <a:ext uri="{FF2B5EF4-FFF2-40B4-BE49-F238E27FC236}">
                <a16:creationId xmlns:a16="http://schemas.microsoft.com/office/drawing/2014/main" id="{5B4DC414-CAA4-4119-9F8D-CF32CEE52C44}"/>
              </a:ext>
            </a:extLst>
          </p:cNvPr>
          <p:cNvSpPr/>
          <p:nvPr/>
        </p:nvSpPr>
        <p:spPr>
          <a:xfrm>
            <a:off x="3194054" y="1445317"/>
            <a:ext cx="2799044" cy="3564833"/>
          </a:xfrm>
          <a:prstGeom prst="rect">
            <a:avLst/>
          </a:prstGeom>
          <a:solidFill>
            <a:srgbClr val="B9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5" name="Прямоугольник 14">
            <a:extLst>
              <a:ext uri="{FF2B5EF4-FFF2-40B4-BE49-F238E27FC236}">
                <a16:creationId xmlns:a16="http://schemas.microsoft.com/office/drawing/2014/main" id="{1503BB82-1D7D-4655-A38F-CE9AFA3045C9}"/>
              </a:ext>
            </a:extLst>
          </p:cNvPr>
          <p:cNvSpPr/>
          <p:nvPr/>
        </p:nvSpPr>
        <p:spPr>
          <a:xfrm>
            <a:off x="276391" y="1466597"/>
            <a:ext cx="2824376" cy="3543553"/>
          </a:xfrm>
          <a:prstGeom prst="rect">
            <a:avLst/>
          </a:prstGeom>
          <a:solidFill>
            <a:srgbClr val="B9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0" name="Прямоугольник 9">
            <a:extLst>
              <a:ext uri="{FF2B5EF4-FFF2-40B4-BE49-F238E27FC236}">
                <a16:creationId xmlns:a16="http://schemas.microsoft.com/office/drawing/2014/main" id="{4D790E67-F3F7-4EC2-80D2-75207DE3AB3D}"/>
              </a:ext>
            </a:extLst>
          </p:cNvPr>
          <p:cNvSpPr/>
          <p:nvPr/>
        </p:nvSpPr>
        <p:spPr>
          <a:xfrm>
            <a:off x="279233" y="955545"/>
            <a:ext cx="2812145" cy="511051"/>
          </a:xfrm>
          <a:prstGeom prst="rect">
            <a:avLst/>
          </a:prstGeom>
          <a:solidFill>
            <a:srgbClr val="13B1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1" name="Прямоугольник 10">
            <a:extLst>
              <a:ext uri="{FF2B5EF4-FFF2-40B4-BE49-F238E27FC236}">
                <a16:creationId xmlns:a16="http://schemas.microsoft.com/office/drawing/2014/main" id="{4B99858D-69B9-4EF0-9B87-F84D2FDC496A}"/>
              </a:ext>
            </a:extLst>
          </p:cNvPr>
          <p:cNvSpPr/>
          <p:nvPr/>
        </p:nvSpPr>
        <p:spPr>
          <a:xfrm>
            <a:off x="3194054" y="964074"/>
            <a:ext cx="2799044" cy="511051"/>
          </a:xfrm>
          <a:prstGeom prst="rect">
            <a:avLst/>
          </a:prstGeom>
          <a:solidFill>
            <a:srgbClr val="13B1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2" name="Прямоугольник 11">
            <a:extLst>
              <a:ext uri="{FF2B5EF4-FFF2-40B4-BE49-F238E27FC236}">
                <a16:creationId xmlns:a16="http://schemas.microsoft.com/office/drawing/2014/main" id="{A22E95F7-BEC6-4C97-B8D9-7F6FF8EF2C2C}"/>
              </a:ext>
            </a:extLst>
          </p:cNvPr>
          <p:cNvSpPr/>
          <p:nvPr/>
        </p:nvSpPr>
        <p:spPr>
          <a:xfrm>
            <a:off x="6085794" y="955545"/>
            <a:ext cx="2803235" cy="511051"/>
          </a:xfrm>
          <a:prstGeom prst="rect">
            <a:avLst/>
          </a:prstGeom>
          <a:solidFill>
            <a:srgbClr val="13B1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2" name="object 2"/>
          <p:cNvSpPr txBox="1">
            <a:spLocks noGrp="1"/>
          </p:cNvSpPr>
          <p:nvPr>
            <p:ph type="title"/>
          </p:nvPr>
        </p:nvSpPr>
        <p:spPr>
          <a:xfrm>
            <a:off x="209006" y="218884"/>
            <a:ext cx="5862185" cy="394825"/>
          </a:xfrm>
          <a:prstGeom prst="rect">
            <a:avLst/>
          </a:prstGeom>
        </p:spPr>
        <p:txBody>
          <a:bodyPr vert="horz" wrap="square" lIns="0" tIns="90461" rIns="0" bIns="0" rtlCol="0">
            <a:spAutoFit/>
          </a:bodyPr>
          <a:lstStyle/>
          <a:p>
            <a:pPr marL="46428">
              <a:spcBef>
                <a:spcPts val="60"/>
              </a:spcBef>
            </a:pPr>
            <a:r>
              <a:rPr lang="en-US" sz="1972" spc="103" dirty="0">
                <a:latin typeface="Carnas-Medium" panose="02000603000000020004" pitchFamily="50" charset="0"/>
              </a:rPr>
              <a:t>Company values</a:t>
            </a:r>
            <a:endParaRPr sz="1972" spc="103" dirty="0">
              <a:latin typeface="Carnas-Medium" panose="02000603000000020004" pitchFamily="50" charset="0"/>
            </a:endParaRPr>
          </a:p>
        </p:txBody>
      </p:sp>
      <p:sp>
        <p:nvSpPr>
          <p:cNvPr id="3" name="object 3"/>
          <p:cNvSpPr txBox="1"/>
          <p:nvPr/>
        </p:nvSpPr>
        <p:spPr>
          <a:xfrm>
            <a:off x="304651" y="1483164"/>
            <a:ext cx="2731088" cy="1426467"/>
          </a:xfrm>
          <a:prstGeom prst="rect">
            <a:avLst/>
          </a:prstGeom>
          <a:noFill/>
        </p:spPr>
        <p:txBody>
          <a:bodyPr vert="horz" wrap="square" lIns="0" tIns="109651" rIns="0" bIns="0" rtlCol="0">
            <a:spAutoFit/>
          </a:bodyPr>
          <a:lstStyle/>
          <a:p>
            <a:pPr marL="109960" marR="288341" indent="-9927">
              <a:spcBef>
                <a:spcPts val="863"/>
              </a:spcBef>
              <a:buFont typeface="Arial" panose="020B0604020202020204" pitchFamily="34" charset="0"/>
              <a:buChar char="•"/>
            </a:pPr>
            <a:r>
              <a:rPr sz="800" spc="31" dirty="0">
                <a:solidFill>
                  <a:srgbClr val="221F1F"/>
                </a:solidFill>
                <a:latin typeface="Carnas medium"/>
                <a:cs typeface="Calibri"/>
              </a:rPr>
              <a:t> </a:t>
            </a:r>
            <a:r>
              <a:rPr lang="en-US" sz="800" spc="31" dirty="0">
                <a:solidFill>
                  <a:srgbClr val="221F1F"/>
                </a:solidFill>
                <a:latin typeface="Carnas medium"/>
                <a:cs typeface="Calibri"/>
              </a:rPr>
              <a:t>We will act in a transparent and accountable manner</a:t>
            </a:r>
            <a:endParaRPr lang="lt-LT" sz="800" spc="31" dirty="0">
              <a:solidFill>
                <a:srgbClr val="221F1F"/>
              </a:solidFill>
              <a:latin typeface="Carnas medium"/>
              <a:cs typeface="Calibri"/>
            </a:endParaRPr>
          </a:p>
          <a:p>
            <a:pPr marL="109960" marR="120346" indent="-9927">
              <a:spcBef>
                <a:spcPts val="337"/>
              </a:spcBef>
              <a:buFont typeface="Arial" panose="020B0604020202020204" pitchFamily="34" charset="0"/>
              <a:buChar char="•"/>
            </a:pPr>
            <a:r>
              <a:rPr sz="800" spc="31" dirty="0">
                <a:solidFill>
                  <a:srgbClr val="221F1F"/>
                </a:solidFill>
                <a:latin typeface="Carnas medium"/>
                <a:cs typeface="Calibri"/>
              </a:rPr>
              <a:t> </a:t>
            </a:r>
            <a:r>
              <a:rPr lang="en-US" sz="800" spc="31" dirty="0">
                <a:solidFill>
                  <a:srgbClr val="221F1F"/>
                </a:solidFill>
                <a:latin typeface="Carnas medium"/>
                <a:cs typeface="Calibri"/>
              </a:rPr>
              <a:t>We will provide quality services throughout the supply chain</a:t>
            </a:r>
            <a:endParaRPr sz="800" spc="31" dirty="0">
              <a:solidFill>
                <a:srgbClr val="221F1F"/>
              </a:solidFill>
              <a:latin typeface="Carnas medium"/>
              <a:cs typeface="Calibri"/>
            </a:endParaRPr>
          </a:p>
          <a:p>
            <a:pPr marL="109960" marR="120346" indent="-9927">
              <a:spcBef>
                <a:spcPts val="337"/>
              </a:spcBef>
              <a:buFont typeface="Arial" panose="020B0604020202020204" pitchFamily="34" charset="0"/>
              <a:buChar char="•"/>
            </a:pPr>
            <a:r>
              <a:rPr sz="800" spc="31" dirty="0">
                <a:solidFill>
                  <a:srgbClr val="221F1F"/>
                </a:solidFill>
                <a:latin typeface="Carnas medium"/>
                <a:cs typeface="Calibri"/>
              </a:rPr>
              <a:t> </a:t>
            </a:r>
            <a:r>
              <a:rPr lang="en-US" sz="800" spc="31" dirty="0">
                <a:solidFill>
                  <a:srgbClr val="221F1F"/>
                </a:solidFill>
                <a:latin typeface="Carnas medium"/>
                <a:cs typeface="Calibri"/>
              </a:rPr>
              <a:t>We will comply with legal acts, agreements and rules</a:t>
            </a:r>
            <a:endParaRPr sz="800" spc="31" dirty="0">
              <a:solidFill>
                <a:srgbClr val="221F1F"/>
              </a:solidFill>
              <a:latin typeface="Carnas medium"/>
              <a:cs typeface="Calibri"/>
            </a:endParaRPr>
          </a:p>
          <a:p>
            <a:pPr marL="109960" marR="399829" indent="-9927">
              <a:spcBef>
                <a:spcPts val="337"/>
              </a:spcBef>
              <a:buFont typeface="Arial" panose="020B0604020202020204" pitchFamily="34" charset="0"/>
              <a:buChar char="•"/>
            </a:pPr>
            <a:r>
              <a:rPr sz="800" spc="31" dirty="0">
                <a:solidFill>
                  <a:srgbClr val="221F1F"/>
                </a:solidFill>
                <a:latin typeface="Carnas medium"/>
                <a:cs typeface="Calibri"/>
              </a:rPr>
              <a:t> </a:t>
            </a:r>
            <a:r>
              <a:rPr lang="en-US" sz="800" spc="31" dirty="0">
                <a:solidFill>
                  <a:srgbClr val="221F1F"/>
                </a:solidFill>
                <a:latin typeface="Carnas medium"/>
                <a:cs typeface="Calibri"/>
              </a:rPr>
              <a:t>We will meet the expectations of stakeholders</a:t>
            </a:r>
            <a:endParaRPr sz="800" spc="31" dirty="0">
              <a:solidFill>
                <a:srgbClr val="221F1F"/>
              </a:solidFill>
              <a:latin typeface="Carnas medium"/>
              <a:cs typeface="Calibri"/>
            </a:endParaRPr>
          </a:p>
          <a:p>
            <a:pPr marL="109960" marR="227862" indent="-9927">
              <a:spcBef>
                <a:spcPts val="337"/>
              </a:spcBef>
              <a:buFont typeface="Arial" panose="020B0604020202020204" pitchFamily="34" charset="0"/>
              <a:buChar char="•"/>
            </a:pPr>
            <a:r>
              <a:rPr sz="800" spc="31" dirty="0">
                <a:solidFill>
                  <a:srgbClr val="221F1F"/>
                </a:solidFill>
                <a:latin typeface="Carnas medium"/>
                <a:cs typeface="Calibri"/>
              </a:rPr>
              <a:t> </a:t>
            </a:r>
            <a:r>
              <a:rPr lang="en-US" sz="800" spc="31" dirty="0">
                <a:solidFill>
                  <a:srgbClr val="221F1F"/>
                </a:solidFill>
                <a:latin typeface="Carnas medium"/>
                <a:cs typeface="Calibri"/>
              </a:rPr>
              <a:t>We will work safely and under good conditions, paying fair remuneration to employees </a:t>
            </a:r>
          </a:p>
          <a:p>
            <a:pPr marL="109960" marR="227862" indent="-9927">
              <a:spcBef>
                <a:spcPts val="337"/>
              </a:spcBef>
              <a:buFont typeface="Arial" panose="020B0604020202020204" pitchFamily="34" charset="0"/>
              <a:buChar char="•"/>
            </a:pPr>
            <a:endParaRPr sz="900" spc="31" dirty="0">
              <a:solidFill>
                <a:srgbClr val="221F1F"/>
              </a:solidFill>
              <a:latin typeface="Carnas medium"/>
              <a:cs typeface="Calibri"/>
            </a:endParaRPr>
          </a:p>
        </p:txBody>
      </p:sp>
      <p:sp>
        <p:nvSpPr>
          <p:cNvPr id="4" name="object 4"/>
          <p:cNvSpPr txBox="1"/>
          <p:nvPr/>
        </p:nvSpPr>
        <p:spPr>
          <a:xfrm>
            <a:off x="3229643" y="1466870"/>
            <a:ext cx="2865539" cy="2888405"/>
          </a:xfrm>
          <a:prstGeom prst="rect">
            <a:avLst/>
          </a:prstGeom>
          <a:noFill/>
        </p:spPr>
        <p:txBody>
          <a:bodyPr vert="horz" wrap="square" lIns="0" tIns="109651" rIns="0" bIns="0" rtlCol="0">
            <a:spAutoFit/>
          </a:bodyPr>
          <a:lstStyle>
            <a:defPPr>
              <a:defRPr kern="0"/>
            </a:defPPr>
            <a:lvl1pPr marL="109960" marR="288341" indent="-9927">
              <a:spcBef>
                <a:spcPts val="863"/>
              </a:spcBef>
              <a:buFont typeface="Arial" panose="020B0604020202020204" pitchFamily="34" charset="0"/>
              <a:buChar char="•"/>
              <a:defRPr sz="1000" spc="31">
                <a:solidFill>
                  <a:srgbClr val="221F1F"/>
                </a:solidFill>
                <a:latin typeface="Carnas-Light" panose="02000503000000020004" pitchFamily="50" charset="0"/>
                <a:cs typeface="Calibri"/>
              </a:defRPr>
            </a:lvl1pPr>
          </a:lstStyle>
          <a:p>
            <a:r>
              <a:rPr sz="800" dirty="0">
                <a:latin typeface="Carnas medium"/>
              </a:rPr>
              <a:t> </a:t>
            </a:r>
            <a:r>
              <a:rPr lang="en-US" sz="800" dirty="0">
                <a:latin typeface="Carnas medium"/>
              </a:rPr>
              <a:t>We will keep looking for advanced technologies and introduce innovations in the Company's activities</a:t>
            </a:r>
            <a:endParaRPr sz="800" dirty="0">
              <a:latin typeface="Carnas medium"/>
            </a:endParaRPr>
          </a:p>
          <a:p>
            <a:r>
              <a:rPr sz="800" dirty="0">
                <a:latin typeface="Carnas medium"/>
              </a:rPr>
              <a:t> </a:t>
            </a:r>
            <a:r>
              <a:rPr lang="en-US" sz="800" dirty="0">
                <a:latin typeface="Carnas medium"/>
              </a:rPr>
              <a:t>We will effectively carry out our activities in order to create the highest possible value for the Company's internal and external customers</a:t>
            </a:r>
            <a:endParaRPr sz="800" dirty="0">
              <a:latin typeface="Carnas medium"/>
            </a:endParaRPr>
          </a:p>
          <a:p>
            <a:r>
              <a:rPr sz="800" dirty="0">
                <a:latin typeface="Carnas medium"/>
              </a:rPr>
              <a:t> </a:t>
            </a:r>
            <a:r>
              <a:rPr lang="en-US" sz="800" dirty="0">
                <a:latin typeface="Carnas medium"/>
              </a:rPr>
              <a:t>We will reduce environmental pollution by looking for effective tools, improving processes, quality and internal control measures</a:t>
            </a:r>
            <a:endParaRPr sz="800" dirty="0">
              <a:latin typeface="Carnas medium"/>
            </a:endParaRPr>
          </a:p>
          <a:p>
            <a:r>
              <a:rPr sz="800" dirty="0">
                <a:latin typeface="Carnas medium"/>
              </a:rPr>
              <a:t> </a:t>
            </a:r>
            <a:r>
              <a:rPr lang="en-US" sz="800" dirty="0">
                <a:latin typeface="Carnas medium"/>
              </a:rPr>
              <a:t>We will apply the principles of circular economy</a:t>
            </a:r>
            <a:endParaRPr sz="800" dirty="0">
              <a:latin typeface="Carnas medium"/>
            </a:endParaRPr>
          </a:p>
          <a:p>
            <a:r>
              <a:rPr sz="800" dirty="0">
                <a:latin typeface="Carnas medium"/>
              </a:rPr>
              <a:t> </a:t>
            </a:r>
            <a:r>
              <a:rPr lang="en-US" sz="800" dirty="0">
                <a:latin typeface="Carnas medium"/>
              </a:rPr>
              <a:t>We will produce energy from renewable sources</a:t>
            </a:r>
            <a:endParaRPr sz="800" dirty="0">
              <a:latin typeface="Carnas medium"/>
            </a:endParaRPr>
          </a:p>
          <a:p>
            <a:r>
              <a:rPr sz="800" dirty="0">
                <a:latin typeface="Carnas medium"/>
              </a:rPr>
              <a:t> </a:t>
            </a:r>
            <a:r>
              <a:rPr lang="en-US" sz="800" dirty="0">
                <a:latin typeface="Carnas medium"/>
              </a:rPr>
              <a:t>We will expand water supply and sewage networks for sustainable urban and natural environment </a:t>
            </a:r>
          </a:p>
          <a:p>
            <a:r>
              <a:rPr sz="800" dirty="0">
                <a:latin typeface="Carnas medium"/>
              </a:rPr>
              <a:t> </a:t>
            </a:r>
            <a:r>
              <a:rPr lang="en-US" sz="800" dirty="0">
                <a:latin typeface="Carnas medium"/>
              </a:rPr>
              <a:t>We will attract and retain competent and engaged employees</a:t>
            </a:r>
            <a:endParaRPr sz="800" dirty="0">
              <a:latin typeface="Carnas medium"/>
            </a:endParaRPr>
          </a:p>
          <a:p>
            <a:r>
              <a:rPr sz="800" dirty="0">
                <a:latin typeface="Carnas medium"/>
              </a:rPr>
              <a:t> </a:t>
            </a:r>
            <a:r>
              <a:rPr lang="en-US" sz="800" dirty="0">
                <a:latin typeface="Carnas medium"/>
              </a:rPr>
              <a:t>We will create opportunities for continuous development of employees</a:t>
            </a:r>
            <a:endParaRPr sz="800" dirty="0">
              <a:latin typeface="Carnas medium"/>
            </a:endParaRPr>
          </a:p>
        </p:txBody>
      </p:sp>
      <p:sp>
        <p:nvSpPr>
          <p:cNvPr id="5" name="object 5"/>
          <p:cNvSpPr txBox="1"/>
          <p:nvPr/>
        </p:nvSpPr>
        <p:spPr>
          <a:xfrm>
            <a:off x="6071191" y="1480371"/>
            <a:ext cx="2830214" cy="1441855"/>
          </a:xfrm>
          <a:prstGeom prst="rect">
            <a:avLst/>
          </a:prstGeom>
          <a:noFill/>
        </p:spPr>
        <p:txBody>
          <a:bodyPr vert="horz" wrap="square" lIns="0" tIns="109651" rIns="0" bIns="0" rtlCol="0">
            <a:spAutoFit/>
          </a:bodyPr>
          <a:lstStyle>
            <a:defPPr>
              <a:defRPr kern="0"/>
            </a:defPPr>
            <a:lvl1pPr marL="109960" marR="288341" indent="-9927">
              <a:spcBef>
                <a:spcPts val="863"/>
              </a:spcBef>
              <a:buFont typeface="Arial" panose="020B0604020202020204" pitchFamily="34" charset="0"/>
              <a:buChar char="•"/>
              <a:defRPr sz="1000" spc="31">
                <a:solidFill>
                  <a:srgbClr val="221F1F"/>
                </a:solidFill>
                <a:latin typeface="Carnas-Light" panose="02000503000000020004" pitchFamily="50" charset="0"/>
                <a:cs typeface="Calibri"/>
              </a:defRPr>
            </a:lvl1pPr>
          </a:lstStyle>
          <a:p>
            <a:r>
              <a:rPr lang="lt-LT" sz="800" dirty="0">
                <a:latin typeface="Carnas medium"/>
              </a:rPr>
              <a:t> </a:t>
            </a:r>
            <a:r>
              <a:rPr lang="en-US" sz="800" dirty="0">
                <a:latin typeface="Carnas medium"/>
              </a:rPr>
              <a:t>We will engage communities and share information, experience and knowledge through ongoing projects and activities in associations</a:t>
            </a:r>
            <a:endParaRPr sz="800" dirty="0">
              <a:latin typeface="Carnas medium"/>
            </a:endParaRPr>
          </a:p>
          <a:p>
            <a:r>
              <a:rPr sz="800" dirty="0">
                <a:latin typeface="Carnas medium"/>
              </a:rPr>
              <a:t> </a:t>
            </a:r>
            <a:r>
              <a:rPr lang="en-US" sz="800" dirty="0">
                <a:latin typeface="Carnas medium"/>
              </a:rPr>
              <a:t>We will proactively and quickly inform the public about accidents and disruptions</a:t>
            </a:r>
            <a:endParaRPr sz="800" dirty="0">
              <a:latin typeface="Carnas medium"/>
            </a:endParaRPr>
          </a:p>
          <a:p>
            <a:r>
              <a:rPr sz="800" dirty="0">
                <a:latin typeface="Carnas medium"/>
              </a:rPr>
              <a:t> </a:t>
            </a:r>
            <a:r>
              <a:rPr lang="en-US" sz="800" dirty="0">
                <a:latin typeface="Carnas medium"/>
              </a:rPr>
              <a:t>We will educate individual social groups on the topics of sustainability and sustainable water use</a:t>
            </a:r>
            <a:endParaRPr sz="800" dirty="0">
              <a:latin typeface="Carnas medium"/>
            </a:endParaRPr>
          </a:p>
          <a:p>
            <a:r>
              <a:rPr sz="800" dirty="0">
                <a:latin typeface="Carnas medium"/>
              </a:rPr>
              <a:t> </a:t>
            </a:r>
            <a:r>
              <a:rPr lang="en-US" sz="800" dirty="0">
                <a:latin typeface="Carnas medium"/>
              </a:rPr>
              <a:t>We will report periodically to the public</a:t>
            </a:r>
            <a:endParaRPr sz="800" dirty="0">
              <a:latin typeface="Carnas medium"/>
            </a:endParaRPr>
          </a:p>
        </p:txBody>
      </p:sp>
      <p:sp>
        <p:nvSpPr>
          <p:cNvPr id="6" name="object 6"/>
          <p:cNvSpPr txBox="1"/>
          <p:nvPr/>
        </p:nvSpPr>
        <p:spPr>
          <a:xfrm>
            <a:off x="685800" y="1009716"/>
            <a:ext cx="1981200" cy="376129"/>
          </a:xfrm>
          <a:prstGeom prst="rect">
            <a:avLst/>
          </a:prstGeom>
          <a:solidFill>
            <a:srgbClr val="13B1E0"/>
          </a:solidFill>
        </p:spPr>
        <p:txBody>
          <a:bodyPr vert="horz" wrap="square" lIns="0" tIns="159131" rIns="0" bIns="0" rtlCol="0">
            <a:spAutoFit/>
          </a:bodyPr>
          <a:lstStyle/>
          <a:p>
            <a:pPr marL="203732">
              <a:spcBef>
                <a:spcPts val="1253"/>
              </a:spcBef>
            </a:pPr>
            <a:r>
              <a:rPr lang="en-US" sz="1400" b="1" spc="89" dirty="0">
                <a:solidFill>
                  <a:srgbClr val="FFFFFF"/>
                </a:solidFill>
                <a:latin typeface="Carnas-Medium" panose="02000603000000020004" pitchFamily="50" charset="0"/>
                <a:cs typeface="Calibri"/>
              </a:rPr>
              <a:t>RESPONSIBILITY</a:t>
            </a:r>
            <a:endParaRPr sz="1400" b="1" spc="89" dirty="0">
              <a:solidFill>
                <a:srgbClr val="FFFFFF"/>
              </a:solidFill>
              <a:latin typeface="Carnas-Medium" panose="02000603000000020004" pitchFamily="50" charset="0"/>
              <a:cs typeface="Calibri"/>
            </a:endParaRPr>
          </a:p>
        </p:txBody>
      </p:sp>
      <p:sp>
        <p:nvSpPr>
          <p:cNvPr id="7" name="object 7"/>
          <p:cNvSpPr txBox="1"/>
          <p:nvPr/>
        </p:nvSpPr>
        <p:spPr>
          <a:xfrm>
            <a:off x="3287159" y="1029889"/>
            <a:ext cx="2612834" cy="369652"/>
          </a:xfrm>
          <a:prstGeom prst="rect">
            <a:avLst/>
          </a:prstGeom>
          <a:solidFill>
            <a:srgbClr val="13B1E0"/>
          </a:solidFill>
        </p:spPr>
        <p:txBody>
          <a:bodyPr vert="horz" wrap="square" lIns="0" tIns="152717" rIns="0" bIns="0" rtlCol="0">
            <a:spAutoFit/>
          </a:bodyPr>
          <a:lstStyle/>
          <a:p>
            <a:pPr marL="50704" algn="ctr">
              <a:spcBef>
                <a:spcPts val="1203"/>
              </a:spcBef>
            </a:pPr>
            <a:r>
              <a:rPr sz="1400" b="1" spc="89" dirty="0">
                <a:solidFill>
                  <a:srgbClr val="FFFFFF"/>
                </a:solidFill>
                <a:latin typeface="Carnas-Medium" panose="02000603000000020004" pitchFamily="50" charset="0"/>
                <a:cs typeface="Calibri"/>
              </a:rPr>
              <a:t>PROFES</a:t>
            </a:r>
            <a:r>
              <a:rPr lang="en-US" sz="1400" b="1" spc="89" dirty="0">
                <a:solidFill>
                  <a:srgbClr val="FFFFFF"/>
                </a:solidFill>
                <a:latin typeface="Carnas-Medium" panose="02000603000000020004" pitchFamily="50" charset="0"/>
                <a:cs typeface="Calibri"/>
              </a:rPr>
              <a:t>S</a:t>
            </a:r>
            <a:r>
              <a:rPr sz="1400" b="1" spc="89" dirty="0">
                <a:solidFill>
                  <a:srgbClr val="FFFFFF"/>
                </a:solidFill>
                <a:latin typeface="Carnas-Medium" panose="02000603000000020004" pitchFamily="50" charset="0"/>
                <a:cs typeface="Calibri"/>
              </a:rPr>
              <a:t>IONAL</a:t>
            </a:r>
            <a:r>
              <a:rPr lang="en-US" sz="1400" b="1" spc="89" dirty="0">
                <a:solidFill>
                  <a:srgbClr val="FFFFFF"/>
                </a:solidFill>
                <a:latin typeface="Carnas-Medium" panose="02000603000000020004" pitchFamily="50" charset="0"/>
                <a:cs typeface="Calibri"/>
              </a:rPr>
              <a:t>ISM</a:t>
            </a:r>
            <a:endParaRPr sz="1400" b="1" spc="89" dirty="0">
              <a:solidFill>
                <a:srgbClr val="FFFFFF"/>
              </a:solidFill>
              <a:latin typeface="Carnas-Medium" panose="02000603000000020004" pitchFamily="50" charset="0"/>
              <a:cs typeface="Calibri"/>
            </a:endParaRPr>
          </a:p>
        </p:txBody>
      </p:sp>
      <p:sp>
        <p:nvSpPr>
          <p:cNvPr id="8" name="object 8"/>
          <p:cNvSpPr txBox="1"/>
          <p:nvPr/>
        </p:nvSpPr>
        <p:spPr>
          <a:xfrm>
            <a:off x="6306311" y="1033132"/>
            <a:ext cx="2362200" cy="369652"/>
          </a:xfrm>
          <a:prstGeom prst="rect">
            <a:avLst/>
          </a:prstGeom>
          <a:solidFill>
            <a:srgbClr val="13B1E0"/>
          </a:solidFill>
        </p:spPr>
        <p:txBody>
          <a:bodyPr vert="horz" wrap="square" lIns="0" tIns="152717" rIns="0" bIns="0" rtlCol="0">
            <a:spAutoFit/>
          </a:bodyPr>
          <a:lstStyle/>
          <a:p>
            <a:pPr marL="50704" algn="ctr">
              <a:spcBef>
                <a:spcPts val="1203"/>
              </a:spcBef>
            </a:pPr>
            <a:r>
              <a:rPr lang="en-US" sz="1400" b="1" spc="89" dirty="0">
                <a:solidFill>
                  <a:srgbClr val="FFFFFF"/>
                </a:solidFill>
                <a:latin typeface="Carnas-Medium" panose="02000603000000020004" pitchFamily="50" charset="0"/>
                <a:cs typeface="Calibri"/>
              </a:rPr>
              <a:t>COOPERATION</a:t>
            </a:r>
            <a:endParaRPr sz="1400" b="1" spc="89" dirty="0">
              <a:solidFill>
                <a:srgbClr val="FFFFFF"/>
              </a:solidFill>
              <a:latin typeface="Carnas-Medium" panose="02000603000000020004" pitchFamily="50" charset="0"/>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object 16"/>
          <p:cNvSpPr txBox="1">
            <a:spLocks noGrp="1"/>
          </p:cNvSpPr>
          <p:nvPr>
            <p:ph type="title"/>
          </p:nvPr>
        </p:nvSpPr>
        <p:spPr>
          <a:xfrm>
            <a:off x="381892" y="274768"/>
            <a:ext cx="5862185" cy="394825"/>
          </a:xfrm>
          <a:prstGeom prst="rect">
            <a:avLst/>
          </a:prstGeom>
        </p:spPr>
        <p:txBody>
          <a:bodyPr vert="horz" wrap="square" lIns="0" tIns="90461" rIns="0" bIns="0" rtlCol="0">
            <a:spAutoFit/>
          </a:bodyPr>
          <a:lstStyle/>
          <a:p>
            <a:pPr marL="46428">
              <a:spcBef>
                <a:spcPts val="60"/>
              </a:spcBef>
            </a:pPr>
            <a:r>
              <a:rPr lang="en-GB" sz="1972" spc="103" dirty="0">
                <a:latin typeface="Carnas-Medium" panose="02000603000000020004" pitchFamily="50" charset="0"/>
              </a:rPr>
              <a:t>Strategic directions and goals</a:t>
            </a:r>
          </a:p>
        </p:txBody>
      </p:sp>
      <p:sp>
        <p:nvSpPr>
          <p:cNvPr id="3" name="object 3"/>
          <p:cNvSpPr/>
          <p:nvPr/>
        </p:nvSpPr>
        <p:spPr>
          <a:xfrm>
            <a:off x="363441" y="910557"/>
            <a:ext cx="8458200" cy="1596735"/>
          </a:xfrm>
          <a:custGeom>
            <a:avLst/>
            <a:gdLst/>
            <a:ahLst/>
            <a:cxnLst/>
            <a:rect l="l" t="t" r="r" b="b"/>
            <a:pathLst>
              <a:path w="13519785" h="2732404">
                <a:moveTo>
                  <a:pt x="13519353" y="0"/>
                </a:moveTo>
                <a:lnTo>
                  <a:pt x="0" y="0"/>
                </a:lnTo>
                <a:lnTo>
                  <a:pt x="0" y="2732036"/>
                </a:lnTo>
                <a:lnTo>
                  <a:pt x="13519353" y="2732036"/>
                </a:lnTo>
                <a:lnTo>
                  <a:pt x="13519353" y="0"/>
                </a:lnTo>
                <a:close/>
              </a:path>
            </a:pathLst>
          </a:custGeom>
          <a:solidFill>
            <a:srgbClr val="221F1F">
              <a:alpha val="9999"/>
            </a:srgbClr>
          </a:solidFill>
        </p:spPr>
        <p:txBody>
          <a:bodyPr wrap="square" lIns="0" tIns="0" rIns="0" bIns="0" rtlCol="0"/>
          <a:lstStyle/>
          <a:p>
            <a:endParaRPr dirty="0"/>
          </a:p>
        </p:txBody>
      </p:sp>
      <p:sp>
        <p:nvSpPr>
          <p:cNvPr id="4" name="object 4"/>
          <p:cNvSpPr/>
          <p:nvPr/>
        </p:nvSpPr>
        <p:spPr>
          <a:xfrm>
            <a:off x="363441" y="2504557"/>
            <a:ext cx="8458200" cy="2542633"/>
          </a:xfrm>
          <a:custGeom>
            <a:avLst/>
            <a:gdLst/>
            <a:ahLst/>
            <a:cxnLst/>
            <a:rect l="l" t="t" r="r" b="b"/>
            <a:pathLst>
              <a:path w="13519785" h="5153659">
                <a:moveTo>
                  <a:pt x="13519353" y="0"/>
                </a:moveTo>
                <a:lnTo>
                  <a:pt x="0" y="0"/>
                </a:lnTo>
                <a:lnTo>
                  <a:pt x="0" y="5153139"/>
                </a:lnTo>
                <a:lnTo>
                  <a:pt x="13519353" y="5153139"/>
                </a:lnTo>
                <a:lnTo>
                  <a:pt x="13519353" y="0"/>
                </a:lnTo>
                <a:close/>
              </a:path>
            </a:pathLst>
          </a:custGeom>
          <a:solidFill>
            <a:srgbClr val="13B1E0">
              <a:alpha val="9999"/>
            </a:srgbClr>
          </a:solidFill>
        </p:spPr>
        <p:txBody>
          <a:bodyPr wrap="square" lIns="0" tIns="0" rIns="0" bIns="0" rtlCol="0"/>
          <a:lstStyle/>
          <a:p>
            <a:endParaRPr dirty="0"/>
          </a:p>
        </p:txBody>
      </p:sp>
      <p:sp>
        <p:nvSpPr>
          <p:cNvPr id="5" name="object 5"/>
          <p:cNvSpPr/>
          <p:nvPr/>
        </p:nvSpPr>
        <p:spPr>
          <a:xfrm>
            <a:off x="2458028" y="3124097"/>
            <a:ext cx="0" cy="543293"/>
          </a:xfrm>
          <a:custGeom>
            <a:avLst/>
            <a:gdLst/>
            <a:ahLst/>
            <a:cxnLst/>
            <a:rect l="l" t="t" r="r" b="b"/>
            <a:pathLst>
              <a:path h="1057909">
                <a:moveTo>
                  <a:pt x="0" y="0"/>
                </a:moveTo>
                <a:lnTo>
                  <a:pt x="0" y="1057478"/>
                </a:lnTo>
              </a:path>
            </a:pathLst>
          </a:custGeom>
          <a:ln w="61683">
            <a:solidFill>
              <a:srgbClr val="006EB9"/>
            </a:solidFill>
          </a:ln>
        </p:spPr>
        <p:txBody>
          <a:bodyPr wrap="square" lIns="0" tIns="0" rIns="0" bIns="0" rtlCol="0"/>
          <a:lstStyle/>
          <a:p>
            <a:endParaRPr dirty="0"/>
          </a:p>
        </p:txBody>
      </p:sp>
      <p:sp>
        <p:nvSpPr>
          <p:cNvPr id="7" name="object 7"/>
          <p:cNvSpPr/>
          <p:nvPr/>
        </p:nvSpPr>
        <p:spPr>
          <a:xfrm>
            <a:off x="3113551" y="1943980"/>
            <a:ext cx="1121154" cy="560577"/>
          </a:xfrm>
          <a:custGeom>
            <a:avLst/>
            <a:gdLst/>
            <a:ahLst/>
            <a:cxnLst/>
            <a:rect l="l" t="t" r="r" b="b"/>
            <a:pathLst>
              <a:path w="2183129" h="1091564">
                <a:moveTo>
                  <a:pt x="1091438" y="0"/>
                </a:moveTo>
                <a:lnTo>
                  <a:pt x="1042821" y="1063"/>
                </a:lnTo>
                <a:lnTo>
                  <a:pt x="994749" y="4224"/>
                </a:lnTo>
                <a:lnTo>
                  <a:pt x="947266" y="9437"/>
                </a:lnTo>
                <a:lnTo>
                  <a:pt x="900416" y="16660"/>
                </a:lnTo>
                <a:lnTo>
                  <a:pt x="854244" y="25846"/>
                </a:lnTo>
                <a:lnTo>
                  <a:pt x="808793" y="36952"/>
                </a:lnTo>
                <a:lnTo>
                  <a:pt x="764109" y="49934"/>
                </a:lnTo>
                <a:lnTo>
                  <a:pt x="720236" y="64747"/>
                </a:lnTo>
                <a:lnTo>
                  <a:pt x="677218" y="81347"/>
                </a:lnTo>
                <a:lnTo>
                  <a:pt x="635100" y="99689"/>
                </a:lnTo>
                <a:lnTo>
                  <a:pt x="593925" y="119729"/>
                </a:lnTo>
                <a:lnTo>
                  <a:pt x="553738" y="141423"/>
                </a:lnTo>
                <a:lnTo>
                  <a:pt x="514584" y="164726"/>
                </a:lnTo>
                <a:lnTo>
                  <a:pt x="476507" y="189594"/>
                </a:lnTo>
                <a:lnTo>
                  <a:pt x="439551" y="215982"/>
                </a:lnTo>
                <a:lnTo>
                  <a:pt x="403761" y="243847"/>
                </a:lnTo>
                <a:lnTo>
                  <a:pt x="369180" y="273143"/>
                </a:lnTo>
                <a:lnTo>
                  <a:pt x="335855" y="303828"/>
                </a:lnTo>
                <a:lnTo>
                  <a:pt x="303828" y="335855"/>
                </a:lnTo>
                <a:lnTo>
                  <a:pt x="273143" y="369180"/>
                </a:lnTo>
                <a:lnTo>
                  <a:pt x="243847" y="403761"/>
                </a:lnTo>
                <a:lnTo>
                  <a:pt x="215982" y="439551"/>
                </a:lnTo>
                <a:lnTo>
                  <a:pt x="189594" y="476507"/>
                </a:lnTo>
                <a:lnTo>
                  <a:pt x="164726" y="514584"/>
                </a:lnTo>
                <a:lnTo>
                  <a:pt x="141423" y="553738"/>
                </a:lnTo>
                <a:lnTo>
                  <a:pt x="119729" y="593925"/>
                </a:lnTo>
                <a:lnTo>
                  <a:pt x="99689" y="635100"/>
                </a:lnTo>
                <a:lnTo>
                  <a:pt x="81347" y="677218"/>
                </a:lnTo>
                <a:lnTo>
                  <a:pt x="64747" y="720236"/>
                </a:lnTo>
                <a:lnTo>
                  <a:pt x="49934" y="764109"/>
                </a:lnTo>
                <a:lnTo>
                  <a:pt x="36952" y="808793"/>
                </a:lnTo>
                <a:lnTo>
                  <a:pt x="25846" y="854244"/>
                </a:lnTo>
                <a:lnTo>
                  <a:pt x="16660" y="900416"/>
                </a:lnTo>
                <a:lnTo>
                  <a:pt x="9437" y="947266"/>
                </a:lnTo>
                <a:lnTo>
                  <a:pt x="4224" y="994749"/>
                </a:lnTo>
                <a:lnTo>
                  <a:pt x="1063" y="1042821"/>
                </a:lnTo>
                <a:lnTo>
                  <a:pt x="0" y="1091438"/>
                </a:lnTo>
                <a:lnTo>
                  <a:pt x="2182876" y="1091438"/>
                </a:lnTo>
                <a:lnTo>
                  <a:pt x="2181812" y="1042821"/>
                </a:lnTo>
                <a:lnTo>
                  <a:pt x="2178651" y="994749"/>
                </a:lnTo>
                <a:lnTo>
                  <a:pt x="2173438" y="947266"/>
                </a:lnTo>
                <a:lnTo>
                  <a:pt x="2166215" y="900416"/>
                </a:lnTo>
                <a:lnTo>
                  <a:pt x="2157029" y="854244"/>
                </a:lnTo>
                <a:lnTo>
                  <a:pt x="2145923" y="808793"/>
                </a:lnTo>
                <a:lnTo>
                  <a:pt x="2132941" y="764109"/>
                </a:lnTo>
                <a:lnTo>
                  <a:pt x="2118128" y="720236"/>
                </a:lnTo>
                <a:lnTo>
                  <a:pt x="2101528" y="677218"/>
                </a:lnTo>
                <a:lnTo>
                  <a:pt x="2083186" y="635100"/>
                </a:lnTo>
                <a:lnTo>
                  <a:pt x="2063146" y="593925"/>
                </a:lnTo>
                <a:lnTo>
                  <a:pt x="2041452" y="553738"/>
                </a:lnTo>
                <a:lnTo>
                  <a:pt x="2018149" y="514584"/>
                </a:lnTo>
                <a:lnTo>
                  <a:pt x="1993281" y="476507"/>
                </a:lnTo>
                <a:lnTo>
                  <a:pt x="1966893" y="439551"/>
                </a:lnTo>
                <a:lnTo>
                  <a:pt x="1939028" y="403761"/>
                </a:lnTo>
                <a:lnTo>
                  <a:pt x="1909732" y="369180"/>
                </a:lnTo>
                <a:lnTo>
                  <a:pt x="1879047" y="335855"/>
                </a:lnTo>
                <a:lnTo>
                  <a:pt x="1847020" y="303828"/>
                </a:lnTo>
                <a:lnTo>
                  <a:pt x="1813695" y="273143"/>
                </a:lnTo>
                <a:lnTo>
                  <a:pt x="1779114" y="243847"/>
                </a:lnTo>
                <a:lnTo>
                  <a:pt x="1743324" y="215982"/>
                </a:lnTo>
                <a:lnTo>
                  <a:pt x="1706368" y="189594"/>
                </a:lnTo>
                <a:lnTo>
                  <a:pt x="1668291" y="164726"/>
                </a:lnTo>
                <a:lnTo>
                  <a:pt x="1629137" y="141423"/>
                </a:lnTo>
                <a:lnTo>
                  <a:pt x="1588950" y="119729"/>
                </a:lnTo>
                <a:lnTo>
                  <a:pt x="1547775" y="99689"/>
                </a:lnTo>
                <a:lnTo>
                  <a:pt x="1505657" y="81347"/>
                </a:lnTo>
                <a:lnTo>
                  <a:pt x="1462639" y="64747"/>
                </a:lnTo>
                <a:lnTo>
                  <a:pt x="1418766" y="49934"/>
                </a:lnTo>
                <a:lnTo>
                  <a:pt x="1374082" y="36952"/>
                </a:lnTo>
                <a:lnTo>
                  <a:pt x="1328631" y="25846"/>
                </a:lnTo>
                <a:lnTo>
                  <a:pt x="1282459" y="16660"/>
                </a:lnTo>
                <a:lnTo>
                  <a:pt x="1235609" y="9437"/>
                </a:lnTo>
                <a:lnTo>
                  <a:pt x="1188126" y="4224"/>
                </a:lnTo>
                <a:lnTo>
                  <a:pt x="1140054" y="1063"/>
                </a:lnTo>
                <a:lnTo>
                  <a:pt x="1091438" y="0"/>
                </a:lnTo>
                <a:close/>
              </a:path>
            </a:pathLst>
          </a:custGeom>
          <a:solidFill>
            <a:srgbClr val="D98A00"/>
          </a:solidFill>
        </p:spPr>
        <p:txBody>
          <a:bodyPr wrap="square" lIns="0" tIns="0" rIns="0" bIns="0" rtlCol="0"/>
          <a:lstStyle/>
          <a:p>
            <a:endParaRPr dirty="0"/>
          </a:p>
        </p:txBody>
      </p:sp>
      <p:sp>
        <p:nvSpPr>
          <p:cNvPr id="8" name="object 8"/>
          <p:cNvSpPr/>
          <p:nvPr/>
        </p:nvSpPr>
        <p:spPr>
          <a:xfrm>
            <a:off x="3282934" y="1985935"/>
            <a:ext cx="1121154" cy="560577"/>
          </a:xfrm>
          <a:custGeom>
            <a:avLst/>
            <a:gdLst/>
            <a:ahLst/>
            <a:cxnLst/>
            <a:rect l="l" t="t" r="r" b="b"/>
            <a:pathLst>
              <a:path w="2183129" h="1091564">
                <a:moveTo>
                  <a:pt x="0" y="1091438"/>
                </a:moveTo>
                <a:lnTo>
                  <a:pt x="1063" y="1042821"/>
                </a:lnTo>
                <a:lnTo>
                  <a:pt x="4224" y="994749"/>
                </a:lnTo>
                <a:lnTo>
                  <a:pt x="9437" y="947266"/>
                </a:lnTo>
                <a:lnTo>
                  <a:pt x="16660" y="900416"/>
                </a:lnTo>
                <a:lnTo>
                  <a:pt x="25846" y="854244"/>
                </a:lnTo>
                <a:lnTo>
                  <a:pt x="36952" y="808793"/>
                </a:lnTo>
                <a:lnTo>
                  <a:pt x="49934" y="764109"/>
                </a:lnTo>
                <a:lnTo>
                  <a:pt x="64747" y="720236"/>
                </a:lnTo>
                <a:lnTo>
                  <a:pt x="81347" y="677218"/>
                </a:lnTo>
                <a:lnTo>
                  <a:pt x="99689" y="635100"/>
                </a:lnTo>
                <a:lnTo>
                  <a:pt x="119729" y="593925"/>
                </a:lnTo>
                <a:lnTo>
                  <a:pt x="141423" y="553738"/>
                </a:lnTo>
                <a:lnTo>
                  <a:pt x="164726" y="514584"/>
                </a:lnTo>
                <a:lnTo>
                  <a:pt x="189594" y="476507"/>
                </a:lnTo>
                <a:lnTo>
                  <a:pt x="215982" y="439551"/>
                </a:lnTo>
                <a:lnTo>
                  <a:pt x="243847" y="403761"/>
                </a:lnTo>
                <a:lnTo>
                  <a:pt x="273143" y="369180"/>
                </a:lnTo>
                <a:lnTo>
                  <a:pt x="303828" y="335855"/>
                </a:lnTo>
                <a:lnTo>
                  <a:pt x="335855" y="303828"/>
                </a:lnTo>
                <a:lnTo>
                  <a:pt x="369180" y="273143"/>
                </a:lnTo>
                <a:lnTo>
                  <a:pt x="403761" y="243847"/>
                </a:lnTo>
                <a:lnTo>
                  <a:pt x="439551" y="215982"/>
                </a:lnTo>
                <a:lnTo>
                  <a:pt x="476507" y="189594"/>
                </a:lnTo>
                <a:lnTo>
                  <a:pt x="514584" y="164726"/>
                </a:lnTo>
                <a:lnTo>
                  <a:pt x="553738" y="141423"/>
                </a:lnTo>
                <a:lnTo>
                  <a:pt x="593925" y="119729"/>
                </a:lnTo>
                <a:lnTo>
                  <a:pt x="635100" y="99689"/>
                </a:lnTo>
                <a:lnTo>
                  <a:pt x="677218" y="81347"/>
                </a:lnTo>
                <a:lnTo>
                  <a:pt x="720236" y="64747"/>
                </a:lnTo>
                <a:lnTo>
                  <a:pt x="764109" y="49934"/>
                </a:lnTo>
                <a:lnTo>
                  <a:pt x="808793" y="36952"/>
                </a:lnTo>
                <a:lnTo>
                  <a:pt x="854244" y="25846"/>
                </a:lnTo>
                <a:lnTo>
                  <a:pt x="900416" y="16660"/>
                </a:lnTo>
                <a:lnTo>
                  <a:pt x="947266" y="9437"/>
                </a:lnTo>
                <a:lnTo>
                  <a:pt x="994749" y="4224"/>
                </a:lnTo>
                <a:lnTo>
                  <a:pt x="1042821" y="1063"/>
                </a:lnTo>
                <a:lnTo>
                  <a:pt x="1091438" y="0"/>
                </a:lnTo>
                <a:lnTo>
                  <a:pt x="1140054" y="1063"/>
                </a:lnTo>
                <a:lnTo>
                  <a:pt x="1188126" y="4224"/>
                </a:lnTo>
                <a:lnTo>
                  <a:pt x="1235609" y="9437"/>
                </a:lnTo>
                <a:lnTo>
                  <a:pt x="1282459" y="16660"/>
                </a:lnTo>
                <a:lnTo>
                  <a:pt x="1328631" y="25846"/>
                </a:lnTo>
                <a:lnTo>
                  <a:pt x="1374082" y="36952"/>
                </a:lnTo>
                <a:lnTo>
                  <a:pt x="1418766" y="49934"/>
                </a:lnTo>
                <a:lnTo>
                  <a:pt x="1462639" y="64747"/>
                </a:lnTo>
                <a:lnTo>
                  <a:pt x="1505657" y="81347"/>
                </a:lnTo>
                <a:lnTo>
                  <a:pt x="1547775" y="99689"/>
                </a:lnTo>
                <a:lnTo>
                  <a:pt x="1588950" y="119729"/>
                </a:lnTo>
                <a:lnTo>
                  <a:pt x="1629137" y="141423"/>
                </a:lnTo>
                <a:lnTo>
                  <a:pt x="1668291" y="164726"/>
                </a:lnTo>
                <a:lnTo>
                  <a:pt x="1706368" y="189594"/>
                </a:lnTo>
                <a:lnTo>
                  <a:pt x="1743324" y="215982"/>
                </a:lnTo>
                <a:lnTo>
                  <a:pt x="1779114" y="243847"/>
                </a:lnTo>
                <a:lnTo>
                  <a:pt x="1813695" y="273143"/>
                </a:lnTo>
                <a:lnTo>
                  <a:pt x="1847020" y="303828"/>
                </a:lnTo>
                <a:lnTo>
                  <a:pt x="1879047" y="335855"/>
                </a:lnTo>
                <a:lnTo>
                  <a:pt x="1909732" y="369180"/>
                </a:lnTo>
                <a:lnTo>
                  <a:pt x="1939028" y="403761"/>
                </a:lnTo>
                <a:lnTo>
                  <a:pt x="1966893" y="439551"/>
                </a:lnTo>
                <a:lnTo>
                  <a:pt x="1993281" y="476507"/>
                </a:lnTo>
                <a:lnTo>
                  <a:pt x="2018149" y="514584"/>
                </a:lnTo>
                <a:lnTo>
                  <a:pt x="2041452" y="553738"/>
                </a:lnTo>
                <a:lnTo>
                  <a:pt x="2063146" y="593925"/>
                </a:lnTo>
                <a:lnTo>
                  <a:pt x="2083186" y="635100"/>
                </a:lnTo>
                <a:lnTo>
                  <a:pt x="2101528" y="677218"/>
                </a:lnTo>
                <a:lnTo>
                  <a:pt x="2118128" y="720236"/>
                </a:lnTo>
                <a:lnTo>
                  <a:pt x="2132941" y="764109"/>
                </a:lnTo>
                <a:lnTo>
                  <a:pt x="2145923" y="808793"/>
                </a:lnTo>
                <a:lnTo>
                  <a:pt x="2157029" y="854244"/>
                </a:lnTo>
                <a:lnTo>
                  <a:pt x="2166215" y="900416"/>
                </a:lnTo>
                <a:lnTo>
                  <a:pt x="2173438" y="947266"/>
                </a:lnTo>
                <a:lnTo>
                  <a:pt x="2178651" y="994749"/>
                </a:lnTo>
                <a:lnTo>
                  <a:pt x="2181812" y="1042821"/>
                </a:lnTo>
                <a:lnTo>
                  <a:pt x="2182876" y="1091438"/>
                </a:lnTo>
              </a:path>
            </a:pathLst>
          </a:custGeom>
          <a:ln w="1250670">
            <a:solidFill>
              <a:srgbClr val="16B3E1"/>
            </a:solidFill>
          </a:ln>
        </p:spPr>
        <p:txBody>
          <a:bodyPr wrap="square" lIns="0" tIns="0" rIns="0" bIns="0" rtlCol="0"/>
          <a:lstStyle/>
          <a:p>
            <a:endParaRPr dirty="0"/>
          </a:p>
        </p:txBody>
      </p:sp>
      <p:sp>
        <p:nvSpPr>
          <p:cNvPr id="9" name="object 9"/>
          <p:cNvSpPr/>
          <p:nvPr/>
        </p:nvSpPr>
        <p:spPr>
          <a:xfrm>
            <a:off x="5787527" y="1943980"/>
            <a:ext cx="1121154" cy="560577"/>
          </a:xfrm>
          <a:custGeom>
            <a:avLst/>
            <a:gdLst/>
            <a:ahLst/>
            <a:cxnLst/>
            <a:rect l="l" t="t" r="r" b="b"/>
            <a:pathLst>
              <a:path w="2183129" h="1091564">
                <a:moveTo>
                  <a:pt x="1091438" y="0"/>
                </a:moveTo>
                <a:lnTo>
                  <a:pt x="1042821" y="1063"/>
                </a:lnTo>
                <a:lnTo>
                  <a:pt x="994749" y="4224"/>
                </a:lnTo>
                <a:lnTo>
                  <a:pt x="947266" y="9437"/>
                </a:lnTo>
                <a:lnTo>
                  <a:pt x="900416" y="16660"/>
                </a:lnTo>
                <a:lnTo>
                  <a:pt x="854244" y="25846"/>
                </a:lnTo>
                <a:lnTo>
                  <a:pt x="808793" y="36952"/>
                </a:lnTo>
                <a:lnTo>
                  <a:pt x="764109" y="49934"/>
                </a:lnTo>
                <a:lnTo>
                  <a:pt x="720236" y="64747"/>
                </a:lnTo>
                <a:lnTo>
                  <a:pt x="677218" y="81347"/>
                </a:lnTo>
                <a:lnTo>
                  <a:pt x="635100" y="99689"/>
                </a:lnTo>
                <a:lnTo>
                  <a:pt x="593925" y="119729"/>
                </a:lnTo>
                <a:lnTo>
                  <a:pt x="553738" y="141423"/>
                </a:lnTo>
                <a:lnTo>
                  <a:pt x="514584" y="164726"/>
                </a:lnTo>
                <a:lnTo>
                  <a:pt x="476507" y="189594"/>
                </a:lnTo>
                <a:lnTo>
                  <a:pt x="439551" y="215982"/>
                </a:lnTo>
                <a:lnTo>
                  <a:pt x="403761" y="243847"/>
                </a:lnTo>
                <a:lnTo>
                  <a:pt x="369180" y="273143"/>
                </a:lnTo>
                <a:lnTo>
                  <a:pt x="335855" y="303828"/>
                </a:lnTo>
                <a:lnTo>
                  <a:pt x="303828" y="335855"/>
                </a:lnTo>
                <a:lnTo>
                  <a:pt x="273143" y="369180"/>
                </a:lnTo>
                <a:lnTo>
                  <a:pt x="243847" y="403761"/>
                </a:lnTo>
                <a:lnTo>
                  <a:pt x="215982" y="439551"/>
                </a:lnTo>
                <a:lnTo>
                  <a:pt x="189594" y="476507"/>
                </a:lnTo>
                <a:lnTo>
                  <a:pt x="164726" y="514584"/>
                </a:lnTo>
                <a:lnTo>
                  <a:pt x="141423" y="553738"/>
                </a:lnTo>
                <a:lnTo>
                  <a:pt x="119729" y="593925"/>
                </a:lnTo>
                <a:lnTo>
                  <a:pt x="99689" y="635100"/>
                </a:lnTo>
                <a:lnTo>
                  <a:pt x="81347" y="677218"/>
                </a:lnTo>
                <a:lnTo>
                  <a:pt x="64747" y="720236"/>
                </a:lnTo>
                <a:lnTo>
                  <a:pt x="49934" y="764109"/>
                </a:lnTo>
                <a:lnTo>
                  <a:pt x="36952" y="808793"/>
                </a:lnTo>
                <a:lnTo>
                  <a:pt x="25846" y="854244"/>
                </a:lnTo>
                <a:lnTo>
                  <a:pt x="16660" y="900416"/>
                </a:lnTo>
                <a:lnTo>
                  <a:pt x="9437" y="947266"/>
                </a:lnTo>
                <a:lnTo>
                  <a:pt x="4224" y="994749"/>
                </a:lnTo>
                <a:lnTo>
                  <a:pt x="1063" y="1042821"/>
                </a:lnTo>
                <a:lnTo>
                  <a:pt x="0" y="1091438"/>
                </a:lnTo>
                <a:lnTo>
                  <a:pt x="2182876" y="1091438"/>
                </a:lnTo>
                <a:lnTo>
                  <a:pt x="2181812" y="1042821"/>
                </a:lnTo>
                <a:lnTo>
                  <a:pt x="2178651" y="994749"/>
                </a:lnTo>
                <a:lnTo>
                  <a:pt x="2173438" y="947266"/>
                </a:lnTo>
                <a:lnTo>
                  <a:pt x="2166215" y="900416"/>
                </a:lnTo>
                <a:lnTo>
                  <a:pt x="2157029" y="854244"/>
                </a:lnTo>
                <a:lnTo>
                  <a:pt x="2145923" y="808793"/>
                </a:lnTo>
                <a:lnTo>
                  <a:pt x="2132941" y="764109"/>
                </a:lnTo>
                <a:lnTo>
                  <a:pt x="2118128" y="720236"/>
                </a:lnTo>
                <a:lnTo>
                  <a:pt x="2101528" y="677218"/>
                </a:lnTo>
                <a:lnTo>
                  <a:pt x="2083186" y="635100"/>
                </a:lnTo>
                <a:lnTo>
                  <a:pt x="2063146" y="593925"/>
                </a:lnTo>
                <a:lnTo>
                  <a:pt x="2041452" y="553738"/>
                </a:lnTo>
                <a:lnTo>
                  <a:pt x="2018149" y="514584"/>
                </a:lnTo>
                <a:lnTo>
                  <a:pt x="1993281" y="476507"/>
                </a:lnTo>
                <a:lnTo>
                  <a:pt x="1966893" y="439551"/>
                </a:lnTo>
                <a:lnTo>
                  <a:pt x="1939028" y="403761"/>
                </a:lnTo>
                <a:lnTo>
                  <a:pt x="1909732" y="369180"/>
                </a:lnTo>
                <a:lnTo>
                  <a:pt x="1879047" y="335855"/>
                </a:lnTo>
                <a:lnTo>
                  <a:pt x="1847020" y="303828"/>
                </a:lnTo>
                <a:lnTo>
                  <a:pt x="1813695" y="273143"/>
                </a:lnTo>
                <a:lnTo>
                  <a:pt x="1779114" y="243847"/>
                </a:lnTo>
                <a:lnTo>
                  <a:pt x="1743324" y="215982"/>
                </a:lnTo>
                <a:lnTo>
                  <a:pt x="1706368" y="189594"/>
                </a:lnTo>
                <a:lnTo>
                  <a:pt x="1668291" y="164726"/>
                </a:lnTo>
                <a:lnTo>
                  <a:pt x="1629137" y="141423"/>
                </a:lnTo>
                <a:lnTo>
                  <a:pt x="1588950" y="119729"/>
                </a:lnTo>
                <a:lnTo>
                  <a:pt x="1547775" y="99689"/>
                </a:lnTo>
                <a:lnTo>
                  <a:pt x="1505657" y="81347"/>
                </a:lnTo>
                <a:lnTo>
                  <a:pt x="1462639" y="64747"/>
                </a:lnTo>
                <a:lnTo>
                  <a:pt x="1418766" y="49934"/>
                </a:lnTo>
                <a:lnTo>
                  <a:pt x="1374082" y="36952"/>
                </a:lnTo>
                <a:lnTo>
                  <a:pt x="1328631" y="25846"/>
                </a:lnTo>
                <a:lnTo>
                  <a:pt x="1282459" y="16660"/>
                </a:lnTo>
                <a:lnTo>
                  <a:pt x="1235609" y="9437"/>
                </a:lnTo>
                <a:lnTo>
                  <a:pt x="1188126" y="4224"/>
                </a:lnTo>
                <a:lnTo>
                  <a:pt x="1140054" y="1063"/>
                </a:lnTo>
                <a:lnTo>
                  <a:pt x="1091438" y="0"/>
                </a:lnTo>
                <a:close/>
              </a:path>
            </a:pathLst>
          </a:custGeom>
          <a:solidFill>
            <a:srgbClr val="D98A00"/>
          </a:solidFill>
        </p:spPr>
        <p:txBody>
          <a:bodyPr wrap="square" lIns="0" tIns="0" rIns="0" bIns="0" rtlCol="0"/>
          <a:lstStyle/>
          <a:p>
            <a:endParaRPr dirty="0"/>
          </a:p>
        </p:txBody>
      </p:sp>
      <p:sp>
        <p:nvSpPr>
          <p:cNvPr id="10" name="object 10"/>
          <p:cNvSpPr/>
          <p:nvPr/>
        </p:nvSpPr>
        <p:spPr>
          <a:xfrm>
            <a:off x="6162411" y="1972402"/>
            <a:ext cx="1121154" cy="560577"/>
          </a:xfrm>
          <a:custGeom>
            <a:avLst/>
            <a:gdLst/>
            <a:ahLst/>
            <a:cxnLst/>
            <a:rect l="l" t="t" r="r" b="b"/>
            <a:pathLst>
              <a:path w="2183129" h="1091564">
                <a:moveTo>
                  <a:pt x="0" y="1091438"/>
                </a:moveTo>
                <a:lnTo>
                  <a:pt x="1063" y="1042821"/>
                </a:lnTo>
                <a:lnTo>
                  <a:pt x="4224" y="994749"/>
                </a:lnTo>
                <a:lnTo>
                  <a:pt x="9437" y="947266"/>
                </a:lnTo>
                <a:lnTo>
                  <a:pt x="16660" y="900416"/>
                </a:lnTo>
                <a:lnTo>
                  <a:pt x="25846" y="854244"/>
                </a:lnTo>
                <a:lnTo>
                  <a:pt x="36952" y="808793"/>
                </a:lnTo>
                <a:lnTo>
                  <a:pt x="49934" y="764109"/>
                </a:lnTo>
                <a:lnTo>
                  <a:pt x="64747" y="720236"/>
                </a:lnTo>
                <a:lnTo>
                  <a:pt x="81347" y="677218"/>
                </a:lnTo>
                <a:lnTo>
                  <a:pt x="99689" y="635100"/>
                </a:lnTo>
                <a:lnTo>
                  <a:pt x="119729" y="593925"/>
                </a:lnTo>
                <a:lnTo>
                  <a:pt x="141423" y="553738"/>
                </a:lnTo>
                <a:lnTo>
                  <a:pt x="164726" y="514584"/>
                </a:lnTo>
                <a:lnTo>
                  <a:pt x="189594" y="476507"/>
                </a:lnTo>
                <a:lnTo>
                  <a:pt x="215982" y="439551"/>
                </a:lnTo>
                <a:lnTo>
                  <a:pt x="243847" y="403761"/>
                </a:lnTo>
                <a:lnTo>
                  <a:pt x="273143" y="369180"/>
                </a:lnTo>
                <a:lnTo>
                  <a:pt x="303828" y="335855"/>
                </a:lnTo>
                <a:lnTo>
                  <a:pt x="335855" y="303828"/>
                </a:lnTo>
                <a:lnTo>
                  <a:pt x="369180" y="273143"/>
                </a:lnTo>
                <a:lnTo>
                  <a:pt x="403761" y="243847"/>
                </a:lnTo>
                <a:lnTo>
                  <a:pt x="439551" y="215982"/>
                </a:lnTo>
                <a:lnTo>
                  <a:pt x="476507" y="189594"/>
                </a:lnTo>
                <a:lnTo>
                  <a:pt x="514584" y="164726"/>
                </a:lnTo>
                <a:lnTo>
                  <a:pt x="553738" y="141423"/>
                </a:lnTo>
                <a:lnTo>
                  <a:pt x="593925" y="119729"/>
                </a:lnTo>
                <a:lnTo>
                  <a:pt x="635100" y="99689"/>
                </a:lnTo>
                <a:lnTo>
                  <a:pt x="677218" y="81347"/>
                </a:lnTo>
                <a:lnTo>
                  <a:pt x="720236" y="64747"/>
                </a:lnTo>
                <a:lnTo>
                  <a:pt x="764109" y="49934"/>
                </a:lnTo>
                <a:lnTo>
                  <a:pt x="808793" y="36952"/>
                </a:lnTo>
                <a:lnTo>
                  <a:pt x="854244" y="25846"/>
                </a:lnTo>
                <a:lnTo>
                  <a:pt x="900416" y="16660"/>
                </a:lnTo>
                <a:lnTo>
                  <a:pt x="947266" y="9437"/>
                </a:lnTo>
                <a:lnTo>
                  <a:pt x="994749" y="4224"/>
                </a:lnTo>
                <a:lnTo>
                  <a:pt x="1042821" y="1063"/>
                </a:lnTo>
                <a:lnTo>
                  <a:pt x="1091438" y="0"/>
                </a:lnTo>
                <a:lnTo>
                  <a:pt x="1140054" y="1063"/>
                </a:lnTo>
                <a:lnTo>
                  <a:pt x="1188126" y="4224"/>
                </a:lnTo>
                <a:lnTo>
                  <a:pt x="1235609" y="9437"/>
                </a:lnTo>
                <a:lnTo>
                  <a:pt x="1282459" y="16660"/>
                </a:lnTo>
                <a:lnTo>
                  <a:pt x="1328631" y="25846"/>
                </a:lnTo>
                <a:lnTo>
                  <a:pt x="1374082" y="36952"/>
                </a:lnTo>
                <a:lnTo>
                  <a:pt x="1418766" y="49934"/>
                </a:lnTo>
                <a:lnTo>
                  <a:pt x="1462639" y="64747"/>
                </a:lnTo>
                <a:lnTo>
                  <a:pt x="1505657" y="81347"/>
                </a:lnTo>
                <a:lnTo>
                  <a:pt x="1547775" y="99689"/>
                </a:lnTo>
                <a:lnTo>
                  <a:pt x="1588950" y="119729"/>
                </a:lnTo>
                <a:lnTo>
                  <a:pt x="1629137" y="141423"/>
                </a:lnTo>
                <a:lnTo>
                  <a:pt x="1668291" y="164726"/>
                </a:lnTo>
                <a:lnTo>
                  <a:pt x="1706368" y="189594"/>
                </a:lnTo>
                <a:lnTo>
                  <a:pt x="1743324" y="215982"/>
                </a:lnTo>
                <a:lnTo>
                  <a:pt x="1779114" y="243847"/>
                </a:lnTo>
                <a:lnTo>
                  <a:pt x="1813695" y="273143"/>
                </a:lnTo>
                <a:lnTo>
                  <a:pt x="1847020" y="303828"/>
                </a:lnTo>
                <a:lnTo>
                  <a:pt x="1879047" y="335855"/>
                </a:lnTo>
                <a:lnTo>
                  <a:pt x="1909732" y="369180"/>
                </a:lnTo>
                <a:lnTo>
                  <a:pt x="1939028" y="403761"/>
                </a:lnTo>
                <a:lnTo>
                  <a:pt x="1966893" y="439551"/>
                </a:lnTo>
                <a:lnTo>
                  <a:pt x="1993281" y="476507"/>
                </a:lnTo>
                <a:lnTo>
                  <a:pt x="2018149" y="514584"/>
                </a:lnTo>
                <a:lnTo>
                  <a:pt x="2041452" y="553738"/>
                </a:lnTo>
                <a:lnTo>
                  <a:pt x="2063146" y="593925"/>
                </a:lnTo>
                <a:lnTo>
                  <a:pt x="2083186" y="635100"/>
                </a:lnTo>
                <a:lnTo>
                  <a:pt x="2101528" y="677218"/>
                </a:lnTo>
                <a:lnTo>
                  <a:pt x="2118128" y="720236"/>
                </a:lnTo>
                <a:lnTo>
                  <a:pt x="2132941" y="764109"/>
                </a:lnTo>
                <a:lnTo>
                  <a:pt x="2145923" y="808793"/>
                </a:lnTo>
                <a:lnTo>
                  <a:pt x="2157029" y="854244"/>
                </a:lnTo>
                <a:lnTo>
                  <a:pt x="2166215" y="900416"/>
                </a:lnTo>
                <a:lnTo>
                  <a:pt x="2173438" y="947266"/>
                </a:lnTo>
                <a:lnTo>
                  <a:pt x="2178651" y="994749"/>
                </a:lnTo>
                <a:lnTo>
                  <a:pt x="2181812" y="1042821"/>
                </a:lnTo>
                <a:lnTo>
                  <a:pt x="2182876" y="1091438"/>
                </a:lnTo>
              </a:path>
            </a:pathLst>
          </a:custGeom>
          <a:ln w="1250670">
            <a:solidFill>
              <a:srgbClr val="006EB9"/>
            </a:solidFill>
          </a:ln>
        </p:spPr>
        <p:txBody>
          <a:bodyPr wrap="square" lIns="0" tIns="0" rIns="0" bIns="0" rtlCol="0"/>
          <a:lstStyle/>
          <a:p>
            <a:endParaRPr dirty="0"/>
          </a:p>
        </p:txBody>
      </p:sp>
      <p:sp>
        <p:nvSpPr>
          <p:cNvPr id="11" name="object 11"/>
          <p:cNvSpPr/>
          <p:nvPr/>
        </p:nvSpPr>
        <p:spPr>
          <a:xfrm>
            <a:off x="3909391" y="2764613"/>
            <a:ext cx="0" cy="1027888"/>
          </a:xfrm>
          <a:custGeom>
            <a:avLst/>
            <a:gdLst/>
            <a:ahLst/>
            <a:cxnLst/>
            <a:rect l="l" t="t" r="r" b="b"/>
            <a:pathLst>
              <a:path h="2001520">
                <a:moveTo>
                  <a:pt x="0" y="0"/>
                </a:moveTo>
                <a:lnTo>
                  <a:pt x="0" y="2000910"/>
                </a:lnTo>
              </a:path>
            </a:pathLst>
          </a:custGeom>
          <a:ln w="61683">
            <a:solidFill>
              <a:srgbClr val="16B3E1"/>
            </a:solidFill>
          </a:ln>
        </p:spPr>
        <p:txBody>
          <a:bodyPr wrap="square" lIns="0" tIns="0" rIns="0" bIns="0" rtlCol="0"/>
          <a:lstStyle/>
          <a:p>
            <a:endParaRPr dirty="0"/>
          </a:p>
        </p:txBody>
      </p:sp>
      <p:sp>
        <p:nvSpPr>
          <p:cNvPr id="13" name="object 13"/>
          <p:cNvSpPr/>
          <p:nvPr/>
        </p:nvSpPr>
        <p:spPr>
          <a:xfrm>
            <a:off x="6722988" y="2739242"/>
            <a:ext cx="0" cy="1027888"/>
          </a:xfrm>
          <a:custGeom>
            <a:avLst/>
            <a:gdLst/>
            <a:ahLst/>
            <a:cxnLst/>
            <a:rect l="l" t="t" r="r" b="b"/>
            <a:pathLst>
              <a:path h="2001520">
                <a:moveTo>
                  <a:pt x="0" y="0"/>
                </a:moveTo>
                <a:lnTo>
                  <a:pt x="0" y="2000910"/>
                </a:lnTo>
              </a:path>
            </a:pathLst>
          </a:custGeom>
          <a:ln w="61683">
            <a:solidFill>
              <a:srgbClr val="006EB9"/>
            </a:solidFill>
          </a:ln>
        </p:spPr>
        <p:txBody>
          <a:bodyPr wrap="square" lIns="0" tIns="0" rIns="0" bIns="0" rtlCol="0"/>
          <a:lstStyle/>
          <a:p>
            <a:endParaRPr dirty="0"/>
          </a:p>
        </p:txBody>
      </p:sp>
      <p:pic>
        <p:nvPicPr>
          <p:cNvPr id="15" name="object 15"/>
          <p:cNvPicPr/>
          <p:nvPr/>
        </p:nvPicPr>
        <p:blipFill>
          <a:blip r:embed="rId3" cstate="print"/>
          <a:stretch>
            <a:fillRect/>
          </a:stretch>
        </p:blipFill>
        <p:spPr>
          <a:xfrm>
            <a:off x="1555764" y="1818683"/>
            <a:ext cx="5764951" cy="1834964"/>
          </a:xfrm>
          <a:prstGeom prst="rect">
            <a:avLst/>
          </a:prstGeom>
        </p:spPr>
      </p:pic>
      <p:sp>
        <p:nvSpPr>
          <p:cNvPr id="17" name="object 17"/>
          <p:cNvSpPr txBox="1"/>
          <p:nvPr/>
        </p:nvSpPr>
        <p:spPr>
          <a:xfrm>
            <a:off x="1859041" y="3884132"/>
            <a:ext cx="1257343" cy="276960"/>
          </a:xfrm>
          <a:prstGeom prst="rect">
            <a:avLst/>
          </a:prstGeom>
        </p:spPr>
        <p:txBody>
          <a:bodyPr vert="horz" wrap="square" lIns="0" tIns="5803" rIns="0" bIns="0" rtlCol="0">
            <a:spAutoFit/>
          </a:bodyPr>
          <a:lstStyle/>
          <a:p>
            <a:pPr marL="6109" marR="2444" indent="20465" algn="ctr">
              <a:lnSpc>
                <a:spcPct val="101099"/>
              </a:lnSpc>
              <a:spcBef>
                <a:spcPts val="46"/>
              </a:spcBef>
            </a:pPr>
            <a:r>
              <a:rPr lang="en-US" sz="900" spc="24" dirty="0">
                <a:solidFill>
                  <a:srgbClr val="221F1F"/>
                </a:solidFill>
                <a:latin typeface="Carnas medium"/>
                <a:cs typeface="Calibri"/>
              </a:rPr>
              <a:t>Reduce environmental impact of activities</a:t>
            </a:r>
            <a:endParaRPr sz="900" dirty="0">
              <a:latin typeface="Carnas medium"/>
              <a:cs typeface="Calibri"/>
            </a:endParaRPr>
          </a:p>
        </p:txBody>
      </p:sp>
      <p:sp>
        <p:nvSpPr>
          <p:cNvPr id="18" name="object 18"/>
          <p:cNvSpPr txBox="1"/>
          <p:nvPr/>
        </p:nvSpPr>
        <p:spPr>
          <a:xfrm>
            <a:off x="1885058" y="4248995"/>
            <a:ext cx="1145938" cy="421102"/>
          </a:xfrm>
          <a:prstGeom prst="rect">
            <a:avLst/>
          </a:prstGeom>
        </p:spPr>
        <p:txBody>
          <a:bodyPr vert="horz" wrap="square" lIns="0" tIns="5803" rIns="0" bIns="0" rtlCol="0">
            <a:spAutoFit/>
          </a:bodyPr>
          <a:lstStyle/>
          <a:p>
            <a:pPr marL="6109" marR="2444" indent="20465" algn="ctr">
              <a:lnSpc>
                <a:spcPct val="101099"/>
              </a:lnSpc>
              <a:spcBef>
                <a:spcPts val="46"/>
              </a:spcBef>
            </a:pPr>
            <a:r>
              <a:rPr lang="en-US" sz="900" spc="19" dirty="0">
                <a:solidFill>
                  <a:srgbClr val="221F1F"/>
                </a:solidFill>
                <a:latin typeface="Carnas medium"/>
                <a:cs typeface="Calibri"/>
              </a:rPr>
              <a:t>Develop renewable energy and circular economy</a:t>
            </a:r>
            <a:endParaRPr sz="900" spc="19" dirty="0">
              <a:solidFill>
                <a:srgbClr val="221F1F"/>
              </a:solidFill>
              <a:latin typeface="Carnas medium"/>
              <a:cs typeface="Calibri"/>
            </a:endParaRPr>
          </a:p>
        </p:txBody>
      </p:sp>
      <p:sp>
        <p:nvSpPr>
          <p:cNvPr id="19" name="object 19"/>
          <p:cNvSpPr txBox="1"/>
          <p:nvPr/>
        </p:nvSpPr>
        <p:spPr>
          <a:xfrm>
            <a:off x="3459663" y="3877941"/>
            <a:ext cx="834506" cy="836600"/>
          </a:xfrm>
          <a:prstGeom prst="rect">
            <a:avLst/>
          </a:prstGeom>
        </p:spPr>
        <p:txBody>
          <a:bodyPr vert="horz" wrap="square" lIns="0" tIns="5803" rIns="0" bIns="0" rtlCol="0">
            <a:spAutoFit/>
          </a:bodyPr>
          <a:lstStyle/>
          <a:p>
            <a:pPr marL="6109" marR="2444" indent="20465" algn="ctr">
              <a:lnSpc>
                <a:spcPct val="101099"/>
              </a:lnSpc>
              <a:spcBef>
                <a:spcPts val="46"/>
              </a:spcBef>
            </a:pPr>
            <a:r>
              <a:rPr lang="en-US" sz="900" spc="19" dirty="0">
                <a:solidFill>
                  <a:srgbClr val="221F1F"/>
                </a:solidFill>
                <a:latin typeface="Carnas medium"/>
                <a:cs typeface="Calibri"/>
              </a:rPr>
              <a:t>Improve  customer experience and increase reliability of services</a:t>
            </a:r>
            <a:endParaRPr sz="900" spc="19" dirty="0">
              <a:solidFill>
                <a:srgbClr val="221F1F"/>
              </a:solidFill>
              <a:latin typeface="Carnas medium"/>
              <a:cs typeface="Calibri"/>
            </a:endParaRPr>
          </a:p>
        </p:txBody>
      </p:sp>
      <p:sp>
        <p:nvSpPr>
          <p:cNvPr id="20" name="object 20"/>
          <p:cNvSpPr txBox="1"/>
          <p:nvPr/>
        </p:nvSpPr>
        <p:spPr>
          <a:xfrm>
            <a:off x="4737631" y="3823091"/>
            <a:ext cx="1122458" cy="562554"/>
          </a:xfrm>
          <a:prstGeom prst="rect">
            <a:avLst/>
          </a:prstGeom>
        </p:spPr>
        <p:txBody>
          <a:bodyPr vert="horz" wrap="square" lIns="0" tIns="7330" rIns="0" bIns="0" rtlCol="0">
            <a:spAutoFit/>
          </a:bodyPr>
          <a:lstStyle/>
          <a:p>
            <a:pPr marL="6109" marR="2444" indent="20465" algn="ctr">
              <a:lnSpc>
                <a:spcPct val="101099"/>
              </a:lnSpc>
              <a:spcBef>
                <a:spcPts val="46"/>
              </a:spcBef>
            </a:pPr>
            <a:r>
              <a:rPr lang="en-US" sz="900" spc="19" dirty="0">
                <a:solidFill>
                  <a:srgbClr val="221F1F"/>
                </a:solidFill>
                <a:latin typeface="Carnas medium"/>
                <a:cs typeface="Calibri"/>
              </a:rPr>
              <a:t>Increase</a:t>
            </a:r>
          </a:p>
          <a:p>
            <a:pPr marL="6109" marR="2444" indent="20465" algn="ctr">
              <a:lnSpc>
                <a:spcPct val="101099"/>
              </a:lnSpc>
              <a:spcBef>
                <a:spcPts val="46"/>
              </a:spcBef>
            </a:pPr>
            <a:r>
              <a:rPr lang="en-US" sz="900" spc="19" dirty="0">
                <a:solidFill>
                  <a:srgbClr val="221F1F"/>
                </a:solidFill>
                <a:latin typeface="Carnas medium"/>
                <a:cs typeface="Calibri"/>
              </a:rPr>
              <a:t>operating efficiency by ensuring financial resilience</a:t>
            </a:r>
          </a:p>
        </p:txBody>
      </p:sp>
      <p:sp>
        <p:nvSpPr>
          <p:cNvPr id="21" name="object 21"/>
          <p:cNvSpPr txBox="1"/>
          <p:nvPr/>
        </p:nvSpPr>
        <p:spPr>
          <a:xfrm>
            <a:off x="6028864" y="3823879"/>
            <a:ext cx="1344868" cy="565500"/>
          </a:xfrm>
          <a:prstGeom prst="rect">
            <a:avLst/>
          </a:prstGeom>
        </p:spPr>
        <p:txBody>
          <a:bodyPr vert="horz" wrap="square" lIns="0" tIns="5803" rIns="0" bIns="0" rtlCol="0">
            <a:spAutoFit/>
          </a:bodyPr>
          <a:lstStyle/>
          <a:p>
            <a:pPr marL="6109" marR="2444" indent="20465" algn="ctr">
              <a:lnSpc>
                <a:spcPct val="101099"/>
              </a:lnSpc>
              <a:spcBef>
                <a:spcPts val="46"/>
              </a:spcBef>
            </a:pPr>
            <a:r>
              <a:rPr lang="en-US" sz="900" spc="19" dirty="0">
                <a:solidFill>
                  <a:srgbClr val="221F1F"/>
                </a:solidFill>
                <a:latin typeface="Carnas medium"/>
                <a:cs typeface="Calibri"/>
              </a:rPr>
              <a:t>Increase employee engagement</a:t>
            </a:r>
          </a:p>
          <a:p>
            <a:pPr marL="6109" marR="2444" indent="20465" algn="ctr">
              <a:lnSpc>
                <a:spcPct val="101099"/>
              </a:lnSpc>
              <a:spcBef>
                <a:spcPts val="46"/>
              </a:spcBef>
            </a:pPr>
            <a:r>
              <a:rPr lang="en-US" sz="900" spc="19" dirty="0">
                <a:solidFill>
                  <a:srgbClr val="221F1F"/>
                </a:solidFill>
                <a:latin typeface="Carnas medium"/>
                <a:cs typeface="Calibri"/>
              </a:rPr>
              <a:t>and improve their experience</a:t>
            </a:r>
          </a:p>
        </p:txBody>
      </p:sp>
      <p:sp>
        <p:nvSpPr>
          <p:cNvPr id="22" name="object 22"/>
          <p:cNvSpPr txBox="1"/>
          <p:nvPr/>
        </p:nvSpPr>
        <p:spPr>
          <a:xfrm>
            <a:off x="6147119" y="4428861"/>
            <a:ext cx="1082921" cy="285680"/>
          </a:xfrm>
          <a:prstGeom prst="rect">
            <a:avLst/>
          </a:prstGeom>
        </p:spPr>
        <p:txBody>
          <a:bodyPr vert="horz" wrap="square" lIns="0" tIns="5803" rIns="0" bIns="0" rtlCol="0">
            <a:spAutoFit/>
          </a:bodyPr>
          <a:lstStyle/>
          <a:p>
            <a:pPr marL="6109" marR="2444" indent="20465" algn="ctr">
              <a:lnSpc>
                <a:spcPct val="101099"/>
              </a:lnSpc>
              <a:spcBef>
                <a:spcPts val="46"/>
              </a:spcBef>
            </a:pPr>
            <a:r>
              <a:rPr lang="en-US" sz="900" spc="19" dirty="0">
                <a:solidFill>
                  <a:srgbClr val="221F1F"/>
                </a:solidFill>
                <a:latin typeface="Carnas medium"/>
                <a:cs typeface="Calibri"/>
              </a:rPr>
              <a:t>Improve workplace safety</a:t>
            </a:r>
            <a:endParaRPr sz="900" spc="19" dirty="0">
              <a:solidFill>
                <a:srgbClr val="221F1F"/>
              </a:solidFill>
              <a:latin typeface="Carnas medium"/>
              <a:cs typeface="Calibri"/>
            </a:endParaRPr>
          </a:p>
        </p:txBody>
      </p:sp>
      <p:sp>
        <p:nvSpPr>
          <p:cNvPr id="23" name="object 23"/>
          <p:cNvSpPr txBox="1"/>
          <p:nvPr/>
        </p:nvSpPr>
        <p:spPr>
          <a:xfrm>
            <a:off x="1905000" y="2260289"/>
            <a:ext cx="1143000" cy="425590"/>
          </a:xfrm>
          <a:prstGeom prst="rect">
            <a:avLst/>
          </a:prstGeom>
        </p:spPr>
        <p:txBody>
          <a:bodyPr vert="horz" wrap="square" lIns="0" tIns="5803" rIns="0" bIns="0" rtlCol="0">
            <a:spAutoFit/>
          </a:bodyPr>
          <a:lstStyle/>
          <a:p>
            <a:pPr marL="71474" marR="2444" indent="-65671" algn="ctr">
              <a:lnSpc>
                <a:spcPct val="100800"/>
              </a:lnSpc>
              <a:spcBef>
                <a:spcPts val="46"/>
              </a:spcBef>
            </a:pPr>
            <a:r>
              <a:rPr lang="en-US" sz="900" b="1" spc="31" dirty="0">
                <a:solidFill>
                  <a:srgbClr val="221F1F"/>
                </a:solidFill>
                <a:latin typeface="Carnas-Medium" panose="02000603000000020004" pitchFamily="50" charset="0"/>
                <a:cs typeface="Calibri"/>
              </a:rPr>
              <a:t>Environmentally sustainable activities</a:t>
            </a:r>
            <a:endParaRPr sz="900" b="1" dirty="0">
              <a:latin typeface="Carnas-Medium" panose="02000603000000020004" pitchFamily="50" charset="0"/>
              <a:cs typeface="Calibri"/>
            </a:endParaRPr>
          </a:p>
        </p:txBody>
      </p:sp>
      <p:sp>
        <p:nvSpPr>
          <p:cNvPr id="25" name="object 25"/>
          <p:cNvSpPr txBox="1"/>
          <p:nvPr/>
        </p:nvSpPr>
        <p:spPr>
          <a:xfrm>
            <a:off x="3497021" y="2158904"/>
            <a:ext cx="845523" cy="572682"/>
          </a:xfrm>
          <a:prstGeom prst="rect">
            <a:avLst/>
          </a:prstGeom>
        </p:spPr>
        <p:txBody>
          <a:bodyPr vert="horz" wrap="square" lIns="0" tIns="5803" rIns="0" bIns="0" rtlCol="0">
            <a:spAutoFit/>
          </a:bodyPr>
          <a:lstStyle/>
          <a:p>
            <a:pPr marL="6109" marR="2444" algn="ctr">
              <a:spcBef>
                <a:spcPts val="53"/>
              </a:spcBef>
            </a:pPr>
            <a:r>
              <a:rPr lang="en-GB" sz="900" b="1" spc="31" dirty="0">
                <a:solidFill>
                  <a:srgbClr val="221F1F"/>
                </a:solidFill>
                <a:latin typeface="Carnas-Medium" panose="02000603000000020004" pitchFamily="50" charset="0"/>
                <a:cs typeface="Calibri"/>
              </a:rPr>
              <a:t>Effective management</a:t>
            </a:r>
          </a:p>
          <a:p>
            <a:pPr marL="6109" marR="2444" algn="ctr">
              <a:spcBef>
                <a:spcPts val="53"/>
              </a:spcBef>
            </a:pPr>
            <a:r>
              <a:rPr lang="en-GB" sz="900" b="1" spc="31" dirty="0">
                <a:solidFill>
                  <a:srgbClr val="221F1F"/>
                </a:solidFill>
                <a:latin typeface="Carnas-Medium" panose="02000603000000020004" pitchFamily="50" charset="0"/>
                <a:cs typeface="Calibri"/>
              </a:rPr>
              <a:t>Of customer experience</a:t>
            </a:r>
          </a:p>
        </p:txBody>
      </p:sp>
      <p:sp>
        <p:nvSpPr>
          <p:cNvPr id="27" name="object 27"/>
          <p:cNvSpPr txBox="1"/>
          <p:nvPr/>
        </p:nvSpPr>
        <p:spPr>
          <a:xfrm>
            <a:off x="4795205" y="2108456"/>
            <a:ext cx="1013398" cy="705410"/>
          </a:xfrm>
          <a:prstGeom prst="rect">
            <a:avLst/>
          </a:prstGeom>
        </p:spPr>
        <p:txBody>
          <a:bodyPr vert="horz" wrap="square" lIns="0" tIns="5803" rIns="0" bIns="0" rtlCol="0">
            <a:spAutoFit/>
          </a:bodyPr>
          <a:lstStyle/>
          <a:p>
            <a:pPr marL="6109" marR="2444" algn="ctr">
              <a:lnSpc>
                <a:spcPct val="100800"/>
              </a:lnSpc>
              <a:spcBef>
                <a:spcPts val="46"/>
              </a:spcBef>
            </a:pPr>
            <a:r>
              <a:rPr lang="en-US" sz="900" b="1" spc="31" dirty="0">
                <a:solidFill>
                  <a:srgbClr val="221F1F"/>
                </a:solidFill>
                <a:latin typeface="Carnas-Medium" panose="02000603000000020004" pitchFamily="50" charset="0"/>
                <a:cs typeface="Calibri"/>
              </a:rPr>
              <a:t>Innovation, efficiency and growth of sustainable finances</a:t>
            </a:r>
          </a:p>
        </p:txBody>
      </p:sp>
      <p:sp>
        <p:nvSpPr>
          <p:cNvPr id="29" name="object 29"/>
          <p:cNvSpPr txBox="1"/>
          <p:nvPr/>
        </p:nvSpPr>
        <p:spPr>
          <a:xfrm>
            <a:off x="6222376" y="2155395"/>
            <a:ext cx="957845" cy="565500"/>
          </a:xfrm>
          <a:prstGeom prst="rect">
            <a:avLst/>
          </a:prstGeom>
        </p:spPr>
        <p:txBody>
          <a:bodyPr vert="horz" wrap="square" lIns="0" tIns="5803" rIns="0" bIns="0" rtlCol="0">
            <a:spAutoFit/>
          </a:bodyPr>
          <a:lstStyle/>
          <a:p>
            <a:pPr marL="6109" marR="2444" indent="611" algn="ctr">
              <a:lnSpc>
                <a:spcPct val="100800"/>
              </a:lnSpc>
              <a:spcBef>
                <a:spcPts val="46"/>
              </a:spcBef>
            </a:pPr>
            <a:r>
              <a:rPr lang="en-US" sz="900" b="1" spc="31" dirty="0">
                <a:solidFill>
                  <a:srgbClr val="221F1F"/>
                </a:solidFill>
                <a:latin typeface="Carnas-Medium" panose="02000603000000020004" pitchFamily="50" charset="0"/>
                <a:cs typeface="Calibri"/>
              </a:rPr>
              <a:t>Caring organization and engaged</a:t>
            </a:r>
          </a:p>
          <a:p>
            <a:pPr marL="6109" marR="2444" indent="611" algn="ctr">
              <a:lnSpc>
                <a:spcPct val="100800"/>
              </a:lnSpc>
              <a:spcBef>
                <a:spcPts val="46"/>
              </a:spcBef>
            </a:pPr>
            <a:r>
              <a:rPr lang="en-US" sz="900" b="1" spc="31" dirty="0">
                <a:solidFill>
                  <a:srgbClr val="221F1F"/>
                </a:solidFill>
                <a:latin typeface="Carnas-Medium" panose="02000603000000020004" pitchFamily="50" charset="0"/>
                <a:cs typeface="Calibri"/>
              </a:rPr>
              <a:t>employees</a:t>
            </a:r>
          </a:p>
        </p:txBody>
      </p:sp>
      <p:sp>
        <p:nvSpPr>
          <p:cNvPr id="31" name="object 31"/>
          <p:cNvSpPr txBox="1"/>
          <p:nvPr/>
        </p:nvSpPr>
        <p:spPr>
          <a:xfrm>
            <a:off x="760881" y="1767594"/>
            <a:ext cx="2222466" cy="328928"/>
          </a:xfrm>
          <a:prstGeom prst="rect">
            <a:avLst/>
          </a:prstGeom>
        </p:spPr>
        <p:txBody>
          <a:bodyPr vert="horz" wrap="square" lIns="0" tIns="8247" rIns="0" bIns="0" rtlCol="0">
            <a:spAutoFit/>
          </a:bodyPr>
          <a:lstStyle/>
          <a:p>
            <a:pPr marL="6109">
              <a:spcBef>
                <a:spcPts val="65"/>
              </a:spcBef>
            </a:pPr>
            <a:r>
              <a:rPr sz="1000" b="1" spc="137" dirty="0">
                <a:solidFill>
                  <a:srgbClr val="221F1F"/>
                </a:solidFill>
                <a:latin typeface="Carnas-Medium" panose="02000603000000020004" pitchFamily="50" charset="0"/>
                <a:cs typeface="Calibri"/>
              </a:rPr>
              <a:t>STRATEGI</a:t>
            </a:r>
            <a:r>
              <a:rPr lang="en-US" sz="1000" b="1" spc="137" dirty="0">
                <a:solidFill>
                  <a:srgbClr val="221F1F"/>
                </a:solidFill>
                <a:latin typeface="Carnas-Medium" panose="02000603000000020004" pitchFamily="50" charset="0"/>
                <a:cs typeface="Calibri"/>
              </a:rPr>
              <a:t>C</a:t>
            </a:r>
            <a:r>
              <a:rPr sz="1000" b="1" spc="110" dirty="0">
                <a:solidFill>
                  <a:srgbClr val="221F1F"/>
                </a:solidFill>
                <a:latin typeface="Carnas-Medium" panose="02000603000000020004" pitchFamily="50" charset="0"/>
                <a:cs typeface="Calibri"/>
              </a:rPr>
              <a:t> </a:t>
            </a:r>
            <a:endParaRPr lang="en-US" sz="1000" b="1" spc="110" dirty="0">
              <a:solidFill>
                <a:srgbClr val="221F1F"/>
              </a:solidFill>
              <a:latin typeface="Carnas-Medium" panose="02000603000000020004" pitchFamily="50" charset="0"/>
              <a:cs typeface="Calibri"/>
            </a:endParaRPr>
          </a:p>
          <a:p>
            <a:pPr marL="6109">
              <a:spcBef>
                <a:spcPts val="65"/>
              </a:spcBef>
            </a:pPr>
            <a:r>
              <a:rPr lang="en-US" sz="1000" b="1" spc="168" dirty="0">
                <a:solidFill>
                  <a:srgbClr val="221F1F"/>
                </a:solidFill>
                <a:latin typeface="Carnas-Medium" panose="02000603000000020004" pitchFamily="50" charset="0"/>
                <a:cs typeface="Calibri"/>
              </a:rPr>
              <a:t>DIRECTION</a:t>
            </a:r>
            <a:r>
              <a:rPr sz="1000" b="1" spc="168" dirty="0">
                <a:solidFill>
                  <a:srgbClr val="221F1F"/>
                </a:solidFill>
                <a:latin typeface="Carnas-Medium" panose="02000603000000020004" pitchFamily="50" charset="0"/>
                <a:cs typeface="Calibri"/>
              </a:rPr>
              <a:t>S</a:t>
            </a:r>
            <a:endParaRPr sz="1000" b="1" dirty="0">
              <a:latin typeface="Carnas-Medium" panose="02000603000000020004" pitchFamily="50" charset="0"/>
              <a:cs typeface="Calibri"/>
            </a:endParaRPr>
          </a:p>
        </p:txBody>
      </p:sp>
      <p:sp>
        <p:nvSpPr>
          <p:cNvPr id="32" name="object 32"/>
          <p:cNvSpPr txBox="1"/>
          <p:nvPr/>
        </p:nvSpPr>
        <p:spPr>
          <a:xfrm>
            <a:off x="7423381" y="2898806"/>
            <a:ext cx="2220396" cy="162216"/>
          </a:xfrm>
          <a:prstGeom prst="rect">
            <a:avLst/>
          </a:prstGeom>
        </p:spPr>
        <p:txBody>
          <a:bodyPr vert="horz" wrap="square" lIns="0" tIns="8247" rIns="0" bIns="0" rtlCol="0">
            <a:spAutoFit/>
          </a:bodyPr>
          <a:lstStyle/>
          <a:p>
            <a:pPr marL="6109">
              <a:spcBef>
                <a:spcPts val="65"/>
              </a:spcBef>
            </a:pPr>
            <a:r>
              <a:rPr sz="1000" b="1" spc="137" dirty="0">
                <a:solidFill>
                  <a:srgbClr val="221F1F"/>
                </a:solidFill>
                <a:latin typeface="Carnas-Medium" panose="02000603000000020004" pitchFamily="50" charset="0"/>
                <a:cs typeface="Calibri"/>
              </a:rPr>
              <a:t>STRATEGI</a:t>
            </a:r>
            <a:r>
              <a:rPr lang="en-US" sz="1000" b="1" spc="137" dirty="0">
                <a:solidFill>
                  <a:srgbClr val="221F1F"/>
                </a:solidFill>
                <a:latin typeface="Carnas-Medium" panose="02000603000000020004" pitchFamily="50" charset="0"/>
                <a:cs typeface="Calibri"/>
              </a:rPr>
              <a:t>C GOALS</a:t>
            </a:r>
            <a:endParaRPr sz="1000" b="1" spc="137" dirty="0">
              <a:solidFill>
                <a:srgbClr val="221F1F"/>
              </a:solidFill>
              <a:latin typeface="Carnas-Medium" panose="02000603000000020004" pitchFamily="50" charset="0"/>
              <a:cs typeface="Calibri"/>
            </a:endParaRPr>
          </a:p>
        </p:txBody>
      </p:sp>
      <p:sp>
        <p:nvSpPr>
          <p:cNvPr id="24" name="object 13">
            <a:extLst>
              <a:ext uri="{FF2B5EF4-FFF2-40B4-BE49-F238E27FC236}">
                <a16:creationId xmlns:a16="http://schemas.microsoft.com/office/drawing/2014/main" id="{1C970681-709C-459C-679D-762FA1FF1D45}"/>
              </a:ext>
            </a:extLst>
          </p:cNvPr>
          <p:cNvSpPr/>
          <p:nvPr/>
        </p:nvSpPr>
        <p:spPr>
          <a:xfrm>
            <a:off x="2458027" y="3227734"/>
            <a:ext cx="45719" cy="564767"/>
          </a:xfrm>
          <a:custGeom>
            <a:avLst/>
            <a:gdLst/>
            <a:ahLst/>
            <a:cxnLst/>
            <a:rect l="l" t="t" r="r" b="b"/>
            <a:pathLst>
              <a:path h="2001520">
                <a:moveTo>
                  <a:pt x="0" y="0"/>
                </a:moveTo>
                <a:lnTo>
                  <a:pt x="0" y="2000910"/>
                </a:lnTo>
              </a:path>
            </a:pathLst>
          </a:custGeom>
          <a:ln w="61683">
            <a:solidFill>
              <a:srgbClr val="006EB9"/>
            </a:solidFill>
          </a:ln>
        </p:spPr>
        <p:txBody>
          <a:bodyPr wrap="square" lIns="0" tIns="0" rIns="0" bIns="0" rtlCol="0"/>
          <a:lstStyle/>
          <a:p>
            <a:endParaRPr dirty="0"/>
          </a:p>
        </p:txBody>
      </p:sp>
      <p:sp>
        <p:nvSpPr>
          <p:cNvPr id="26" name="Oval 25">
            <a:extLst>
              <a:ext uri="{FF2B5EF4-FFF2-40B4-BE49-F238E27FC236}">
                <a16:creationId xmlns:a16="http://schemas.microsoft.com/office/drawing/2014/main" id="{17E8A055-116B-B2CF-C2DF-12C489CACADA}"/>
              </a:ext>
            </a:extLst>
          </p:cNvPr>
          <p:cNvSpPr/>
          <p:nvPr/>
        </p:nvSpPr>
        <p:spPr>
          <a:xfrm>
            <a:off x="2427074" y="3774418"/>
            <a:ext cx="68815" cy="71034"/>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8" name="Oval 27">
            <a:extLst>
              <a:ext uri="{FF2B5EF4-FFF2-40B4-BE49-F238E27FC236}">
                <a16:creationId xmlns:a16="http://schemas.microsoft.com/office/drawing/2014/main" id="{6662CC12-1C6C-DABE-A688-A974EDECF6E9}"/>
              </a:ext>
            </a:extLst>
          </p:cNvPr>
          <p:cNvSpPr/>
          <p:nvPr/>
        </p:nvSpPr>
        <p:spPr>
          <a:xfrm>
            <a:off x="6688580" y="3734628"/>
            <a:ext cx="68815" cy="71034"/>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0" name="Oval 29">
            <a:extLst>
              <a:ext uri="{FF2B5EF4-FFF2-40B4-BE49-F238E27FC236}">
                <a16:creationId xmlns:a16="http://schemas.microsoft.com/office/drawing/2014/main" id="{B96D6273-3B76-0618-9C16-B6A44DE04FB0}"/>
              </a:ext>
            </a:extLst>
          </p:cNvPr>
          <p:cNvSpPr/>
          <p:nvPr/>
        </p:nvSpPr>
        <p:spPr>
          <a:xfrm>
            <a:off x="3876916" y="3721761"/>
            <a:ext cx="68815" cy="71034"/>
          </a:xfrm>
          <a:prstGeom prst="ellipse">
            <a:avLst/>
          </a:prstGeom>
          <a:solidFill>
            <a:srgbClr val="16B3E1"/>
          </a:solidFill>
          <a:ln>
            <a:solidFill>
              <a:srgbClr val="16B3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07274" y="1865390"/>
            <a:ext cx="614838" cy="614838"/>
          </a:xfrm>
          <a:custGeom>
            <a:avLst/>
            <a:gdLst/>
            <a:ahLst/>
            <a:cxnLst/>
            <a:rect l="l" t="t" r="r" b="b"/>
            <a:pathLst>
              <a:path w="1278254" h="1278254">
                <a:moveTo>
                  <a:pt x="638873" y="0"/>
                </a:moveTo>
                <a:lnTo>
                  <a:pt x="591193" y="1752"/>
                </a:lnTo>
                <a:lnTo>
                  <a:pt x="544464" y="6926"/>
                </a:lnTo>
                <a:lnTo>
                  <a:pt x="498811" y="15400"/>
                </a:lnTo>
                <a:lnTo>
                  <a:pt x="454356" y="27048"/>
                </a:lnTo>
                <a:lnTo>
                  <a:pt x="411224" y="41749"/>
                </a:lnTo>
                <a:lnTo>
                  <a:pt x="369538" y="59377"/>
                </a:lnTo>
                <a:lnTo>
                  <a:pt x="329422" y="79811"/>
                </a:lnTo>
                <a:lnTo>
                  <a:pt x="290998" y="102925"/>
                </a:lnTo>
                <a:lnTo>
                  <a:pt x="254391" y="128597"/>
                </a:lnTo>
                <a:lnTo>
                  <a:pt x="219723" y="156703"/>
                </a:lnTo>
                <a:lnTo>
                  <a:pt x="187120" y="187120"/>
                </a:lnTo>
                <a:lnTo>
                  <a:pt x="156703" y="219723"/>
                </a:lnTo>
                <a:lnTo>
                  <a:pt x="128597" y="254391"/>
                </a:lnTo>
                <a:lnTo>
                  <a:pt x="102925" y="290998"/>
                </a:lnTo>
                <a:lnTo>
                  <a:pt x="79811" y="329422"/>
                </a:lnTo>
                <a:lnTo>
                  <a:pt x="59377" y="369538"/>
                </a:lnTo>
                <a:lnTo>
                  <a:pt x="41749" y="411224"/>
                </a:lnTo>
                <a:lnTo>
                  <a:pt x="27048" y="454356"/>
                </a:lnTo>
                <a:lnTo>
                  <a:pt x="15400" y="498811"/>
                </a:lnTo>
                <a:lnTo>
                  <a:pt x="6926" y="544464"/>
                </a:lnTo>
                <a:lnTo>
                  <a:pt x="1752" y="591193"/>
                </a:lnTo>
                <a:lnTo>
                  <a:pt x="0" y="638873"/>
                </a:lnTo>
                <a:lnTo>
                  <a:pt x="1752" y="686553"/>
                </a:lnTo>
                <a:lnTo>
                  <a:pt x="6926" y="733282"/>
                </a:lnTo>
                <a:lnTo>
                  <a:pt x="15400" y="778935"/>
                </a:lnTo>
                <a:lnTo>
                  <a:pt x="27048" y="823390"/>
                </a:lnTo>
                <a:lnTo>
                  <a:pt x="41749" y="866522"/>
                </a:lnTo>
                <a:lnTo>
                  <a:pt x="59377" y="908208"/>
                </a:lnTo>
                <a:lnTo>
                  <a:pt x="79811" y="948324"/>
                </a:lnTo>
                <a:lnTo>
                  <a:pt x="102925" y="986748"/>
                </a:lnTo>
                <a:lnTo>
                  <a:pt x="128597" y="1023355"/>
                </a:lnTo>
                <a:lnTo>
                  <a:pt x="156703" y="1058023"/>
                </a:lnTo>
                <a:lnTo>
                  <a:pt x="187120" y="1090626"/>
                </a:lnTo>
                <a:lnTo>
                  <a:pt x="219723" y="1121043"/>
                </a:lnTo>
                <a:lnTo>
                  <a:pt x="254391" y="1149149"/>
                </a:lnTo>
                <a:lnTo>
                  <a:pt x="290998" y="1174821"/>
                </a:lnTo>
                <a:lnTo>
                  <a:pt x="329422" y="1197935"/>
                </a:lnTo>
                <a:lnTo>
                  <a:pt x="369538" y="1218369"/>
                </a:lnTo>
                <a:lnTo>
                  <a:pt x="411224" y="1235997"/>
                </a:lnTo>
                <a:lnTo>
                  <a:pt x="454356" y="1250698"/>
                </a:lnTo>
                <a:lnTo>
                  <a:pt x="498811" y="1262346"/>
                </a:lnTo>
                <a:lnTo>
                  <a:pt x="544464" y="1270820"/>
                </a:lnTo>
                <a:lnTo>
                  <a:pt x="591193" y="1275994"/>
                </a:lnTo>
                <a:lnTo>
                  <a:pt x="638873" y="1277746"/>
                </a:lnTo>
                <a:lnTo>
                  <a:pt x="686553" y="1275994"/>
                </a:lnTo>
                <a:lnTo>
                  <a:pt x="733282" y="1270820"/>
                </a:lnTo>
                <a:lnTo>
                  <a:pt x="778935" y="1262346"/>
                </a:lnTo>
                <a:lnTo>
                  <a:pt x="823390" y="1250698"/>
                </a:lnTo>
                <a:lnTo>
                  <a:pt x="866522" y="1235997"/>
                </a:lnTo>
                <a:lnTo>
                  <a:pt x="908208" y="1218369"/>
                </a:lnTo>
                <a:lnTo>
                  <a:pt x="948324" y="1197935"/>
                </a:lnTo>
                <a:lnTo>
                  <a:pt x="986748" y="1174821"/>
                </a:lnTo>
                <a:lnTo>
                  <a:pt x="1023355" y="1149149"/>
                </a:lnTo>
                <a:lnTo>
                  <a:pt x="1058023" y="1121043"/>
                </a:lnTo>
                <a:lnTo>
                  <a:pt x="1090626" y="1090626"/>
                </a:lnTo>
                <a:lnTo>
                  <a:pt x="1121043" y="1058023"/>
                </a:lnTo>
                <a:lnTo>
                  <a:pt x="1149149" y="1023355"/>
                </a:lnTo>
                <a:lnTo>
                  <a:pt x="1174821" y="986748"/>
                </a:lnTo>
                <a:lnTo>
                  <a:pt x="1197935" y="948324"/>
                </a:lnTo>
                <a:lnTo>
                  <a:pt x="1218369" y="908208"/>
                </a:lnTo>
                <a:lnTo>
                  <a:pt x="1235997" y="866522"/>
                </a:lnTo>
                <a:lnTo>
                  <a:pt x="1250698" y="823390"/>
                </a:lnTo>
                <a:lnTo>
                  <a:pt x="1262346" y="778935"/>
                </a:lnTo>
                <a:lnTo>
                  <a:pt x="1270820" y="733282"/>
                </a:lnTo>
                <a:lnTo>
                  <a:pt x="1275994" y="686553"/>
                </a:lnTo>
                <a:lnTo>
                  <a:pt x="1277747" y="638873"/>
                </a:lnTo>
                <a:lnTo>
                  <a:pt x="1275994" y="591193"/>
                </a:lnTo>
                <a:lnTo>
                  <a:pt x="1270820" y="544464"/>
                </a:lnTo>
                <a:lnTo>
                  <a:pt x="1262346" y="498811"/>
                </a:lnTo>
                <a:lnTo>
                  <a:pt x="1250698" y="454356"/>
                </a:lnTo>
                <a:lnTo>
                  <a:pt x="1235997" y="411224"/>
                </a:lnTo>
                <a:lnTo>
                  <a:pt x="1218369" y="369538"/>
                </a:lnTo>
                <a:lnTo>
                  <a:pt x="1197935" y="329422"/>
                </a:lnTo>
                <a:lnTo>
                  <a:pt x="1174821" y="290998"/>
                </a:lnTo>
                <a:lnTo>
                  <a:pt x="1149149" y="254391"/>
                </a:lnTo>
                <a:lnTo>
                  <a:pt x="1121043" y="219723"/>
                </a:lnTo>
                <a:lnTo>
                  <a:pt x="1090626" y="187120"/>
                </a:lnTo>
                <a:lnTo>
                  <a:pt x="1058023" y="156703"/>
                </a:lnTo>
                <a:lnTo>
                  <a:pt x="1023355" y="128597"/>
                </a:lnTo>
                <a:lnTo>
                  <a:pt x="986748" y="102925"/>
                </a:lnTo>
                <a:lnTo>
                  <a:pt x="948324" y="79811"/>
                </a:lnTo>
                <a:lnTo>
                  <a:pt x="908208" y="59377"/>
                </a:lnTo>
                <a:lnTo>
                  <a:pt x="866522" y="41749"/>
                </a:lnTo>
                <a:lnTo>
                  <a:pt x="823390" y="27048"/>
                </a:lnTo>
                <a:lnTo>
                  <a:pt x="778935" y="15400"/>
                </a:lnTo>
                <a:lnTo>
                  <a:pt x="733282" y="6926"/>
                </a:lnTo>
                <a:lnTo>
                  <a:pt x="686553" y="1752"/>
                </a:lnTo>
                <a:lnTo>
                  <a:pt x="638873" y="0"/>
                </a:lnTo>
                <a:close/>
              </a:path>
            </a:pathLst>
          </a:custGeom>
          <a:solidFill>
            <a:srgbClr val="006EB9"/>
          </a:solidFill>
        </p:spPr>
        <p:txBody>
          <a:bodyPr wrap="square" lIns="0" tIns="0" rIns="0" bIns="0" rtlCol="0"/>
          <a:lstStyle/>
          <a:p>
            <a:endParaRPr/>
          </a:p>
        </p:txBody>
      </p:sp>
      <p:sp>
        <p:nvSpPr>
          <p:cNvPr id="3" name="object 3"/>
          <p:cNvSpPr/>
          <p:nvPr/>
        </p:nvSpPr>
        <p:spPr>
          <a:xfrm>
            <a:off x="407274" y="2738885"/>
            <a:ext cx="614838" cy="614838"/>
          </a:xfrm>
          <a:custGeom>
            <a:avLst/>
            <a:gdLst/>
            <a:ahLst/>
            <a:cxnLst/>
            <a:rect l="l" t="t" r="r" b="b"/>
            <a:pathLst>
              <a:path w="1278254" h="1278254">
                <a:moveTo>
                  <a:pt x="638873" y="0"/>
                </a:moveTo>
                <a:lnTo>
                  <a:pt x="591193" y="1752"/>
                </a:lnTo>
                <a:lnTo>
                  <a:pt x="544464" y="6926"/>
                </a:lnTo>
                <a:lnTo>
                  <a:pt x="498811" y="15400"/>
                </a:lnTo>
                <a:lnTo>
                  <a:pt x="454356" y="27048"/>
                </a:lnTo>
                <a:lnTo>
                  <a:pt x="411224" y="41749"/>
                </a:lnTo>
                <a:lnTo>
                  <a:pt x="369538" y="59377"/>
                </a:lnTo>
                <a:lnTo>
                  <a:pt x="329422" y="79811"/>
                </a:lnTo>
                <a:lnTo>
                  <a:pt x="290998" y="102925"/>
                </a:lnTo>
                <a:lnTo>
                  <a:pt x="254391" y="128597"/>
                </a:lnTo>
                <a:lnTo>
                  <a:pt x="219723" y="156703"/>
                </a:lnTo>
                <a:lnTo>
                  <a:pt x="187120" y="187120"/>
                </a:lnTo>
                <a:lnTo>
                  <a:pt x="156703" y="219723"/>
                </a:lnTo>
                <a:lnTo>
                  <a:pt x="128597" y="254391"/>
                </a:lnTo>
                <a:lnTo>
                  <a:pt x="102925" y="290998"/>
                </a:lnTo>
                <a:lnTo>
                  <a:pt x="79811" y="329422"/>
                </a:lnTo>
                <a:lnTo>
                  <a:pt x="59377" y="369538"/>
                </a:lnTo>
                <a:lnTo>
                  <a:pt x="41749" y="411224"/>
                </a:lnTo>
                <a:lnTo>
                  <a:pt x="27048" y="454356"/>
                </a:lnTo>
                <a:lnTo>
                  <a:pt x="15400" y="498811"/>
                </a:lnTo>
                <a:lnTo>
                  <a:pt x="6926" y="544464"/>
                </a:lnTo>
                <a:lnTo>
                  <a:pt x="1752" y="591193"/>
                </a:lnTo>
                <a:lnTo>
                  <a:pt x="0" y="638873"/>
                </a:lnTo>
                <a:lnTo>
                  <a:pt x="1752" y="686553"/>
                </a:lnTo>
                <a:lnTo>
                  <a:pt x="6926" y="733282"/>
                </a:lnTo>
                <a:lnTo>
                  <a:pt x="15400" y="778935"/>
                </a:lnTo>
                <a:lnTo>
                  <a:pt x="27048" y="823390"/>
                </a:lnTo>
                <a:lnTo>
                  <a:pt x="41749" y="866522"/>
                </a:lnTo>
                <a:lnTo>
                  <a:pt x="59377" y="908208"/>
                </a:lnTo>
                <a:lnTo>
                  <a:pt x="79811" y="948324"/>
                </a:lnTo>
                <a:lnTo>
                  <a:pt x="102925" y="986748"/>
                </a:lnTo>
                <a:lnTo>
                  <a:pt x="128597" y="1023355"/>
                </a:lnTo>
                <a:lnTo>
                  <a:pt x="156703" y="1058023"/>
                </a:lnTo>
                <a:lnTo>
                  <a:pt x="187120" y="1090626"/>
                </a:lnTo>
                <a:lnTo>
                  <a:pt x="219723" y="1121043"/>
                </a:lnTo>
                <a:lnTo>
                  <a:pt x="254391" y="1149149"/>
                </a:lnTo>
                <a:lnTo>
                  <a:pt x="290998" y="1174821"/>
                </a:lnTo>
                <a:lnTo>
                  <a:pt x="329422" y="1197935"/>
                </a:lnTo>
                <a:lnTo>
                  <a:pt x="369538" y="1218369"/>
                </a:lnTo>
                <a:lnTo>
                  <a:pt x="411224" y="1235997"/>
                </a:lnTo>
                <a:lnTo>
                  <a:pt x="454356" y="1250698"/>
                </a:lnTo>
                <a:lnTo>
                  <a:pt x="498811" y="1262346"/>
                </a:lnTo>
                <a:lnTo>
                  <a:pt x="544464" y="1270820"/>
                </a:lnTo>
                <a:lnTo>
                  <a:pt x="591193" y="1275994"/>
                </a:lnTo>
                <a:lnTo>
                  <a:pt x="638873" y="1277747"/>
                </a:lnTo>
                <a:lnTo>
                  <a:pt x="686553" y="1275994"/>
                </a:lnTo>
                <a:lnTo>
                  <a:pt x="733282" y="1270820"/>
                </a:lnTo>
                <a:lnTo>
                  <a:pt x="778935" y="1262346"/>
                </a:lnTo>
                <a:lnTo>
                  <a:pt x="823390" y="1250698"/>
                </a:lnTo>
                <a:lnTo>
                  <a:pt x="866522" y="1235997"/>
                </a:lnTo>
                <a:lnTo>
                  <a:pt x="908208" y="1218369"/>
                </a:lnTo>
                <a:lnTo>
                  <a:pt x="948324" y="1197935"/>
                </a:lnTo>
                <a:lnTo>
                  <a:pt x="986748" y="1174821"/>
                </a:lnTo>
                <a:lnTo>
                  <a:pt x="1023355" y="1149149"/>
                </a:lnTo>
                <a:lnTo>
                  <a:pt x="1058023" y="1121043"/>
                </a:lnTo>
                <a:lnTo>
                  <a:pt x="1090626" y="1090626"/>
                </a:lnTo>
                <a:lnTo>
                  <a:pt x="1121043" y="1058023"/>
                </a:lnTo>
                <a:lnTo>
                  <a:pt x="1149149" y="1023355"/>
                </a:lnTo>
                <a:lnTo>
                  <a:pt x="1174821" y="986748"/>
                </a:lnTo>
                <a:lnTo>
                  <a:pt x="1197935" y="948324"/>
                </a:lnTo>
                <a:lnTo>
                  <a:pt x="1218369" y="908208"/>
                </a:lnTo>
                <a:lnTo>
                  <a:pt x="1235997" y="866522"/>
                </a:lnTo>
                <a:lnTo>
                  <a:pt x="1250698" y="823390"/>
                </a:lnTo>
                <a:lnTo>
                  <a:pt x="1262346" y="778935"/>
                </a:lnTo>
                <a:lnTo>
                  <a:pt x="1270820" y="733282"/>
                </a:lnTo>
                <a:lnTo>
                  <a:pt x="1275994" y="686553"/>
                </a:lnTo>
                <a:lnTo>
                  <a:pt x="1277747" y="638873"/>
                </a:lnTo>
                <a:lnTo>
                  <a:pt x="1275994" y="591193"/>
                </a:lnTo>
                <a:lnTo>
                  <a:pt x="1270820" y="544464"/>
                </a:lnTo>
                <a:lnTo>
                  <a:pt x="1262346" y="498811"/>
                </a:lnTo>
                <a:lnTo>
                  <a:pt x="1250698" y="454356"/>
                </a:lnTo>
                <a:lnTo>
                  <a:pt x="1235997" y="411224"/>
                </a:lnTo>
                <a:lnTo>
                  <a:pt x="1218369" y="369538"/>
                </a:lnTo>
                <a:lnTo>
                  <a:pt x="1197935" y="329422"/>
                </a:lnTo>
                <a:lnTo>
                  <a:pt x="1174821" y="290998"/>
                </a:lnTo>
                <a:lnTo>
                  <a:pt x="1149149" y="254391"/>
                </a:lnTo>
                <a:lnTo>
                  <a:pt x="1121043" y="219723"/>
                </a:lnTo>
                <a:lnTo>
                  <a:pt x="1090626" y="187120"/>
                </a:lnTo>
                <a:lnTo>
                  <a:pt x="1058023" y="156703"/>
                </a:lnTo>
                <a:lnTo>
                  <a:pt x="1023355" y="128597"/>
                </a:lnTo>
                <a:lnTo>
                  <a:pt x="986748" y="102925"/>
                </a:lnTo>
                <a:lnTo>
                  <a:pt x="948324" y="79811"/>
                </a:lnTo>
                <a:lnTo>
                  <a:pt x="908208" y="59377"/>
                </a:lnTo>
                <a:lnTo>
                  <a:pt x="866522" y="41749"/>
                </a:lnTo>
                <a:lnTo>
                  <a:pt x="823390" y="27048"/>
                </a:lnTo>
                <a:lnTo>
                  <a:pt x="778935" y="15400"/>
                </a:lnTo>
                <a:lnTo>
                  <a:pt x="733282" y="6926"/>
                </a:lnTo>
                <a:lnTo>
                  <a:pt x="686553" y="1752"/>
                </a:lnTo>
                <a:lnTo>
                  <a:pt x="638873" y="0"/>
                </a:lnTo>
                <a:close/>
              </a:path>
            </a:pathLst>
          </a:custGeom>
          <a:solidFill>
            <a:srgbClr val="C0D637"/>
          </a:solidFill>
        </p:spPr>
        <p:txBody>
          <a:bodyPr wrap="square" lIns="0" tIns="0" rIns="0" bIns="0" rtlCol="0"/>
          <a:lstStyle/>
          <a:p>
            <a:endParaRPr/>
          </a:p>
        </p:txBody>
      </p:sp>
      <p:sp>
        <p:nvSpPr>
          <p:cNvPr id="6" name="object 6"/>
          <p:cNvSpPr txBox="1">
            <a:spLocks noGrp="1"/>
          </p:cNvSpPr>
          <p:nvPr>
            <p:ph type="title"/>
          </p:nvPr>
        </p:nvSpPr>
        <p:spPr>
          <a:xfrm>
            <a:off x="407274" y="353227"/>
            <a:ext cx="6831726" cy="614672"/>
          </a:xfrm>
          <a:prstGeom prst="rect">
            <a:avLst/>
          </a:prstGeom>
        </p:spPr>
        <p:txBody>
          <a:bodyPr vert="horz" wrap="square" lIns="0" tIns="7636" rIns="0" bIns="0" rtlCol="0">
            <a:spAutoFit/>
          </a:bodyPr>
          <a:lstStyle/>
          <a:p>
            <a:pPr marL="46428" marR="2444">
              <a:spcBef>
                <a:spcPts val="60"/>
              </a:spcBef>
            </a:pPr>
            <a:r>
              <a:rPr lang="en-GB" sz="1972" spc="103" dirty="0">
                <a:latin typeface="Carnas-Medium" panose="02000603000000020004" pitchFamily="50" charset="0"/>
              </a:rPr>
              <a:t>Our commitment to building sustainable future</a:t>
            </a:r>
          </a:p>
        </p:txBody>
      </p:sp>
      <p:sp>
        <p:nvSpPr>
          <p:cNvPr id="7" name="object 7"/>
          <p:cNvSpPr txBox="1"/>
          <p:nvPr/>
        </p:nvSpPr>
        <p:spPr>
          <a:xfrm>
            <a:off x="1203251" y="1157988"/>
            <a:ext cx="5083644" cy="516693"/>
          </a:xfrm>
          <a:prstGeom prst="rect">
            <a:avLst/>
          </a:prstGeom>
        </p:spPr>
        <p:txBody>
          <a:bodyPr vert="horz" wrap="square" lIns="0" tIns="6109" rIns="0" bIns="0" rtlCol="0">
            <a:spAutoFit/>
          </a:bodyPr>
          <a:lstStyle/>
          <a:p>
            <a:pPr marL="6109" marR="2444" algn="l">
              <a:spcBef>
                <a:spcPts val="48"/>
              </a:spcBef>
            </a:pPr>
            <a:r>
              <a:rPr lang="en-GB" sz="1106" spc="55" dirty="0">
                <a:solidFill>
                  <a:srgbClr val="221F1F"/>
                </a:solidFill>
                <a:latin typeface="Carnas-Medium" panose="02000603000000020004" pitchFamily="50" charset="0"/>
                <a:cs typeface="Calibri"/>
              </a:rPr>
              <a:t>We integrate environmental, social and governance (ESG) factors into strategic goals of the Company's Long-term Business Strategy 2023-2032.</a:t>
            </a:r>
            <a:endParaRPr lang="en-GB" sz="1106" dirty="0">
              <a:latin typeface="Carnas-Medium" panose="02000603000000020004" pitchFamily="50" charset="0"/>
              <a:cs typeface="Calibri"/>
            </a:endParaRPr>
          </a:p>
        </p:txBody>
      </p:sp>
      <p:sp>
        <p:nvSpPr>
          <p:cNvPr id="8" name="object 8"/>
          <p:cNvSpPr txBox="1"/>
          <p:nvPr/>
        </p:nvSpPr>
        <p:spPr>
          <a:xfrm>
            <a:off x="1203251" y="2058271"/>
            <a:ext cx="5352708" cy="346518"/>
          </a:xfrm>
          <a:prstGeom prst="rect">
            <a:avLst/>
          </a:prstGeom>
        </p:spPr>
        <p:txBody>
          <a:bodyPr vert="horz" wrap="square" lIns="0" tIns="6109" rIns="0" bIns="0" rtlCol="0">
            <a:spAutoFit/>
          </a:bodyPr>
          <a:lstStyle/>
          <a:p>
            <a:pPr marL="6109" marR="2444" algn="l">
              <a:spcBef>
                <a:spcPts val="48"/>
              </a:spcBef>
            </a:pPr>
            <a:r>
              <a:rPr lang="en-US" sz="1106" spc="55" dirty="0">
                <a:solidFill>
                  <a:srgbClr val="221F1F"/>
                </a:solidFill>
                <a:latin typeface="Carnas-Medium" panose="02000603000000020004" pitchFamily="50" charset="0"/>
                <a:cs typeface="Calibri"/>
              </a:rPr>
              <a:t>Strategic goals of the Company are consistent with the UN  Sustainable Development Goals (SDG</a:t>
            </a:r>
            <a:r>
              <a:rPr lang="lt-LT" sz="1106" spc="55" dirty="0">
                <a:solidFill>
                  <a:srgbClr val="221F1F"/>
                </a:solidFill>
                <a:latin typeface="Carnas-Medium" panose="02000603000000020004" pitchFamily="50" charset="0"/>
                <a:cs typeface="Calibri"/>
              </a:rPr>
              <a:t>)</a:t>
            </a:r>
            <a:r>
              <a:rPr lang="en-US" sz="1106" spc="55" dirty="0">
                <a:solidFill>
                  <a:srgbClr val="221F1F"/>
                </a:solidFill>
                <a:latin typeface="Carnas-Medium" panose="02000603000000020004" pitchFamily="50" charset="0"/>
                <a:cs typeface="Calibri"/>
              </a:rPr>
              <a:t>.</a:t>
            </a:r>
          </a:p>
        </p:txBody>
      </p:sp>
      <p:sp>
        <p:nvSpPr>
          <p:cNvPr id="9" name="object 9"/>
          <p:cNvSpPr txBox="1"/>
          <p:nvPr/>
        </p:nvSpPr>
        <p:spPr>
          <a:xfrm>
            <a:off x="1203251" y="2902607"/>
            <a:ext cx="5638800" cy="516693"/>
          </a:xfrm>
          <a:prstGeom prst="rect">
            <a:avLst/>
          </a:prstGeom>
        </p:spPr>
        <p:txBody>
          <a:bodyPr vert="horz" wrap="square" lIns="0" tIns="6109" rIns="0" bIns="0" rtlCol="0">
            <a:spAutoFit/>
          </a:bodyPr>
          <a:lstStyle/>
          <a:p>
            <a:pPr marL="6109" marR="2444" algn="l">
              <a:spcBef>
                <a:spcPts val="48"/>
              </a:spcBef>
            </a:pPr>
            <a:r>
              <a:rPr lang="en-US" sz="1106" spc="55" dirty="0">
                <a:solidFill>
                  <a:srgbClr val="221F1F"/>
                </a:solidFill>
                <a:latin typeface="Carnas-Medium" panose="02000603000000020004" pitchFamily="50" charset="0"/>
                <a:cs typeface="Calibri"/>
              </a:rPr>
              <a:t>We focus on these SDG to the implementation of which we can make a significant contribution, while also contributing to the implementation of all other SDG.</a:t>
            </a:r>
            <a:endParaRPr sz="1106" spc="55" dirty="0">
              <a:solidFill>
                <a:srgbClr val="221F1F"/>
              </a:solidFill>
              <a:latin typeface="Carnas-Medium" panose="02000603000000020004" pitchFamily="50" charset="0"/>
              <a:cs typeface="Calibri"/>
            </a:endParaRPr>
          </a:p>
        </p:txBody>
      </p:sp>
      <p:grpSp>
        <p:nvGrpSpPr>
          <p:cNvPr id="10" name="object 10"/>
          <p:cNvGrpSpPr/>
          <p:nvPr/>
        </p:nvGrpSpPr>
        <p:grpSpPr>
          <a:xfrm>
            <a:off x="407274" y="3828069"/>
            <a:ext cx="6479466" cy="586867"/>
            <a:chOff x="841336" y="7891348"/>
            <a:chExt cx="13470890" cy="1223645"/>
          </a:xfrm>
        </p:grpSpPr>
        <p:pic>
          <p:nvPicPr>
            <p:cNvPr id="11" name="object 11"/>
            <p:cNvPicPr/>
            <p:nvPr/>
          </p:nvPicPr>
          <p:blipFill>
            <a:blip r:embed="rId2" cstate="print"/>
            <a:stretch>
              <a:fillRect/>
            </a:stretch>
          </p:blipFill>
          <p:spPr>
            <a:xfrm>
              <a:off x="841336" y="7906871"/>
              <a:ext cx="1122832" cy="1141954"/>
            </a:xfrm>
            <a:prstGeom prst="rect">
              <a:avLst/>
            </a:prstGeom>
          </p:spPr>
        </p:pic>
        <p:pic>
          <p:nvPicPr>
            <p:cNvPr id="12" name="object 12"/>
            <p:cNvPicPr/>
            <p:nvPr/>
          </p:nvPicPr>
          <p:blipFill>
            <a:blip r:embed="rId3" cstate="print"/>
            <a:stretch>
              <a:fillRect/>
            </a:stretch>
          </p:blipFill>
          <p:spPr>
            <a:xfrm>
              <a:off x="3190941" y="7911649"/>
              <a:ext cx="1156288" cy="1180178"/>
            </a:xfrm>
            <a:prstGeom prst="rect">
              <a:avLst/>
            </a:prstGeom>
          </p:spPr>
        </p:pic>
        <p:pic>
          <p:nvPicPr>
            <p:cNvPr id="13" name="object 13"/>
            <p:cNvPicPr/>
            <p:nvPr/>
          </p:nvPicPr>
          <p:blipFill>
            <a:blip r:embed="rId4" cstate="print"/>
            <a:stretch>
              <a:fillRect/>
            </a:stretch>
          </p:blipFill>
          <p:spPr>
            <a:xfrm>
              <a:off x="4435627" y="7911649"/>
              <a:ext cx="1146721" cy="1146727"/>
            </a:xfrm>
            <a:prstGeom prst="rect">
              <a:avLst/>
            </a:prstGeom>
          </p:spPr>
        </p:pic>
        <p:pic>
          <p:nvPicPr>
            <p:cNvPr id="14" name="object 14"/>
            <p:cNvPicPr/>
            <p:nvPr/>
          </p:nvPicPr>
          <p:blipFill>
            <a:blip r:embed="rId5" cstate="print"/>
            <a:stretch>
              <a:fillRect/>
            </a:stretch>
          </p:blipFill>
          <p:spPr>
            <a:xfrm>
              <a:off x="5670753" y="7911649"/>
              <a:ext cx="1165834" cy="1190929"/>
            </a:xfrm>
            <a:prstGeom prst="rect">
              <a:avLst/>
            </a:prstGeom>
          </p:spPr>
        </p:pic>
        <p:pic>
          <p:nvPicPr>
            <p:cNvPr id="15" name="object 15"/>
            <p:cNvPicPr/>
            <p:nvPr/>
          </p:nvPicPr>
          <p:blipFill>
            <a:blip r:embed="rId6" cstate="print"/>
            <a:stretch>
              <a:fillRect/>
            </a:stretch>
          </p:blipFill>
          <p:spPr>
            <a:xfrm>
              <a:off x="6941718" y="7935544"/>
              <a:ext cx="1141945" cy="1127615"/>
            </a:xfrm>
            <a:prstGeom prst="rect">
              <a:avLst/>
            </a:prstGeom>
          </p:spPr>
        </p:pic>
        <p:pic>
          <p:nvPicPr>
            <p:cNvPr id="16" name="object 16"/>
            <p:cNvPicPr/>
            <p:nvPr/>
          </p:nvPicPr>
          <p:blipFill>
            <a:blip r:embed="rId7" cstate="print"/>
            <a:stretch>
              <a:fillRect/>
            </a:stretch>
          </p:blipFill>
          <p:spPr>
            <a:xfrm>
              <a:off x="8160118" y="7949882"/>
              <a:ext cx="1141945" cy="1157474"/>
            </a:xfrm>
            <a:prstGeom prst="rect">
              <a:avLst/>
            </a:prstGeom>
          </p:spPr>
        </p:pic>
        <p:pic>
          <p:nvPicPr>
            <p:cNvPr id="17" name="object 17"/>
            <p:cNvPicPr/>
            <p:nvPr/>
          </p:nvPicPr>
          <p:blipFill>
            <a:blip r:embed="rId8" cstate="print"/>
            <a:stretch>
              <a:fillRect/>
            </a:stretch>
          </p:blipFill>
          <p:spPr>
            <a:xfrm>
              <a:off x="9379713" y="7906871"/>
              <a:ext cx="1167039" cy="1184956"/>
            </a:xfrm>
            <a:prstGeom prst="rect">
              <a:avLst/>
            </a:prstGeom>
          </p:spPr>
        </p:pic>
        <p:pic>
          <p:nvPicPr>
            <p:cNvPr id="18" name="object 18"/>
            <p:cNvPicPr/>
            <p:nvPr/>
          </p:nvPicPr>
          <p:blipFill>
            <a:blip r:embed="rId9" cstate="print"/>
            <a:stretch>
              <a:fillRect/>
            </a:stretch>
          </p:blipFill>
          <p:spPr>
            <a:xfrm>
              <a:off x="10654258" y="7906871"/>
              <a:ext cx="1192123" cy="1207652"/>
            </a:xfrm>
            <a:prstGeom prst="rect">
              <a:avLst/>
            </a:prstGeom>
          </p:spPr>
        </p:pic>
        <p:pic>
          <p:nvPicPr>
            <p:cNvPr id="19" name="object 19"/>
            <p:cNvPicPr/>
            <p:nvPr/>
          </p:nvPicPr>
          <p:blipFill>
            <a:blip r:embed="rId10" cstate="print"/>
            <a:stretch>
              <a:fillRect/>
            </a:stretch>
          </p:blipFill>
          <p:spPr>
            <a:xfrm>
              <a:off x="2051376" y="7935540"/>
              <a:ext cx="1121647" cy="1113285"/>
            </a:xfrm>
            <a:prstGeom prst="rect">
              <a:avLst/>
            </a:prstGeom>
          </p:spPr>
        </p:pic>
        <p:pic>
          <p:nvPicPr>
            <p:cNvPr id="20" name="object 20"/>
            <p:cNvPicPr/>
            <p:nvPr/>
          </p:nvPicPr>
          <p:blipFill>
            <a:blip r:embed="rId11" cstate="print"/>
            <a:stretch>
              <a:fillRect/>
            </a:stretch>
          </p:blipFill>
          <p:spPr>
            <a:xfrm>
              <a:off x="11925220" y="7909260"/>
              <a:ext cx="1141948" cy="1141953"/>
            </a:xfrm>
            <a:prstGeom prst="rect">
              <a:avLst/>
            </a:prstGeom>
          </p:spPr>
        </p:pic>
        <p:pic>
          <p:nvPicPr>
            <p:cNvPr id="21" name="object 21"/>
            <p:cNvPicPr/>
            <p:nvPr/>
          </p:nvPicPr>
          <p:blipFill>
            <a:blip r:embed="rId12" cstate="print"/>
            <a:stretch>
              <a:fillRect/>
            </a:stretch>
          </p:blipFill>
          <p:spPr>
            <a:xfrm>
              <a:off x="13169913" y="7891348"/>
              <a:ext cx="1141945" cy="1141945"/>
            </a:xfrm>
            <a:prstGeom prst="rect">
              <a:avLst/>
            </a:prstGeom>
          </p:spPr>
        </p:pic>
      </p:grpSp>
      <p:sp>
        <p:nvSpPr>
          <p:cNvPr id="22" name="object 22"/>
          <p:cNvSpPr/>
          <p:nvPr/>
        </p:nvSpPr>
        <p:spPr>
          <a:xfrm>
            <a:off x="407274" y="997020"/>
            <a:ext cx="614838" cy="614838"/>
          </a:xfrm>
          <a:custGeom>
            <a:avLst/>
            <a:gdLst/>
            <a:ahLst/>
            <a:cxnLst/>
            <a:rect l="l" t="t" r="r" b="b"/>
            <a:pathLst>
              <a:path w="1278255" h="1278254">
                <a:moveTo>
                  <a:pt x="638873" y="0"/>
                </a:moveTo>
                <a:lnTo>
                  <a:pt x="591193" y="1752"/>
                </a:lnTo>
                <a:lnTo>
                  <a:pt x="544464" y="6926"/>
                </a:lnTo>
                <a:lnTo>
                  <a:pt x="498811" y="15400"/>
                </a:lnTo>
                <a:lnTo>
                  <a:pt x="454356" y="27048"/>
                </a:lnTo>
                <a:lnTo>
                  <a:pt x="411224" y="41749"/>
                </a:lnTo>
                <a:lnTo>
                  <a:pt x="369538" y="59377"/>
                </a:lnTo>
                <a:lnTo>
                  <a:pt x="329422" y="79811"/>
                </a:lnTo>
                <a:lnTo>
                  <a:pt x="290998" y="102925"/>
                </a:lnTo>
                <a:lnTo>
                  <a:pt x="254391" y="128597"/>
                </a:lnTo>
                <a:lnTo>
                  <a:pt x="219723" y="156703"/>
                </a:lnTo>
                <a:lnTo>
                  <a:pt x="187120" y="187120"/>
                </a:lnTo>
                <a:lnTo>
                  <a:pt x="156703" y="219723"/>
                </a:lnTo>
                <a:lnTo>
                  <a:pt x="128597" y="254391"/>
                </a:lnTo>
                <a:lnTo>
                  <a:pt x="102925" y="290998"/>
                </a:lnTo>
                <a:lnTo>
                  <a:pt x="79811" y="329422"/>
                </a:lnTo>
                <a:lnTo>
                  <a:pt x="59377" y="369538"/>
                </a:lnTo>
                <a:lnTo>
                  <a:pt x="41749" y="411224"/>
                </a:lnTo>
                <a:lnTo>
                  <a:pt x="27048" y="454356"/>
                </a:lnTo>
                <a:lnTo>
                  <a:pt x="15400" y="498811"/>
                </a:lnTo>
                <a:lnTo>
                  <a:pt x="6926" y="544464"/>
                </a:lnTo>
                <a:lnTo>
                  <a:pt x="1752" y="591193"/>
                </a:lnTo>
                <a:lnTo>
                  <a:pt x="0" y="638873"/>
                </a:lnTo>
                <a:lnTo>
                  <a:pt x="1752" y="686553"/>
                </a:lnTo>
                <a:lnTo>
                  <a:pt x="6926" y="733282"/>
                </a:lnTo>
                <a:lnTo>
                  <a:pt x="15400" y="778935"/>
                </a:lnTo>
                <a:lnTo>
                  <a:pt x="27048" y="823390"/>
                </a:lnTo>
                <a:lnTo>
                  <a:pt x="41749" y="866522"/>
                </a:lnTo>
                <a:lnTo>
                  <a:pt x="59377" y="908208"/>
                </a:lnTo>
                <a:lnTo>
                  <a:pt x="79811" y="948324"/>
                </a:lnTo>
                <a:lnTo>
                  <a:pt x="102925" y="986748"/>
                </a:lnTo>
                <a:lnTo>
                  <a:pt x="128597" y="1023355"/>
                </a:lnTo>
                <a:lnTo>
                  <a:pt x="156703" y="1058023"/>
                </a:lnTo>
                <a:lnTo>
                  <a:pt x="187120" y="1090626"/>
                </a:lnTo>
                <a:lnTo>
                  <a:pt x="219723" y="1121043"/>
                </a:lnTo>
                <a:lnTo>
                  <a:pt x="254391" y="1149149"/>
                </a:lnTo>
                <a:lnTo>
                  <a:pt x="290998" y="1174821"/>
                </a:lnTo>
                <a:lnTo>
                  <a:pt x="329422" y="1197935"/>
                </a:lnTo>
                <a:lnTo>
                  <a:pt x="369538" y="1218369"/>
                </a:lnTo>
                <a:lnTo>
                  <a:pt x="411224" y="1235997"/>
                </a:lnTo>
                <a:lnTo>
                  <a:pt x="454356" y="1250698"/>
                </a:lnTo>
                <a:lnTo>
                  <a:pt x="498811" y="1262346"/>
                </a:lnTo>
                <a:lnTo>
                  <a:pt x="544464" y="1270820"/>
                </a:lnTo>
                <a:lnTo>
                  <a:pt x="591193" y="1275994"/>
                </a:lnTo>
                <a:lnTo>
                  <a:pt x="638873" y="1277746"/>
                </a:lnTo>
                <a:lnTo>
                  <a:pt x="686553" y="1275994"/>
                </a:lnTo>
                <a:lnTo>
                  <a:pt x="733282" y="1270820"/>
                </a:lnTo>
                <a:lnTo>
                  <a:pt x="778935" y="1262346"/>
                </a:lnTo>
                <a:lnTo>
                  <a:pt x="823390" y="1250698"/>
                </a:lnTo>
                <a:lnTo>
                  <a:pt x="866522" y="1235997"/>
                </a:lnTo>
                <a:lnTo>
                  <a:pt x="908208" y="1218369"/>
                </a:lnTo>
                <a:lnTo>
                  <a:pt x="948324" y="1197935"/>
                </a:lnTo>
                <a:lnTo>
                  <a:pt x="986748" y="1174821"/>
                </a:lnTo>
                <a:lnTo>
                  <a:pt x="1023355" y="1149149"/>
                </a:lnTo>
                <a:lnTo>
                  <a:pt x="1058023" y="1121043"/>
                </a:lnTo>
                <a:lnTo>
                  <a:pt x="1090626" y="1090626"/>
                </a:lnTo>
                <a:lnTo>
                  <a:pt x="1121043" y="1058023"/>
                </a:lnTo>
                <a:lnTo>
                  <a:pt x="1149149" y="1023355"/>
                </a:lnTo>
                <a:lnTo>
                  <a:pt x="1174821" y="986748"/>
                </a:lnTo>
                <a:lnTo>
                  <a:pt x="1197935" y="948324"/>
                </a:lnTo>
                <a:lnTo>
                  <a:pt x="1218369" y="908208"/>
                </a:lnTo>
                <a:lnTo>
                  <a:pt x="1235997" y="866522"/>
                </a:lnTo>
                <a:lnTo>
                  <a:pt x="1250698" y="823390"/>
                </a:lnTo>
                <a:lnTo>
                  <a:pt x="1262346" y="778935"/>
                </a:lnTo>
                <a:lnTo>
                  <a:pt x="1270820" y="733282"/>
                </a:lnTo>
                <a:lnTo>
                  <a:pt x="1275994" y="686553"/>
                </a:lnTo>
                <a:lnTo>
                  <a:pt x="1277747" y="638873"/>
                </a:lnTo>
                <a:lnTo>
                  <a:pt x="1275994" y="591193"/>
                </a:lnTo>
                <a:lnTo>
                  <a:pt x="1270820" y="544464"/>
                </a:lnTo>
                <a:lnTo>
                  <a:pt x="1262346" y="498811"/>
                </a:lnTo>
                <a:lnTo>
                  <a:pt x="1250698" y="454356"/>
                </a:lnTo>
                <a:lnTo>
                  <a:pt x="1235997" y="411224"/>
                </a:lnTo>
                <a:lnTo>
                  <a:pt x="1218369" y="369538"/>
                </a:lnTo>
                <a:lnTo>
                  <a:pt x="1197935" y="329422"/>
                </a:lnTo>
                <a:lnTo>
                  <a:pt x="1174821" y="290998"/>
                </a:lnTo>
                <a:lnTo>
                  <a:pt x="1149149" y="254391"/>
                </a:lnTo>
                <a:lnTo>
                  <a:pt x="1121043" y="219723"/>
                </a:lnTo>
                <a:lnTo>
                  <a:pt x="1090626" y="187120"/>
                </a:lnTo>
                <a:lnTo>
                  <a:pt x="1058023" y="156703"/>
                </a:lnTo>
                <a:lnTo>
                  <a:pt x="1023355" y="128597"/>
                </a:lnTo>
                <a:lnTo>
                  <a:pt x="986748" y="102925"/>
                </a:lnTo>
                <a:lnTo>
                  <a:pt x="948324" y="79811"/>
                </a:lnTo>
                <a:lnTo>
                  <a:pt x="908208" y="59377"/>
                </a:lnTo>
                <a:lnTo>
                  <a:pt x="866522" y="41749"/>
                </a:lnTo>
                <a:lnTo>
                  <a:pt x="823390" y="27048"/>
                </a:lnTo>
                <a:lnTo>
                  <a:pt x="778935" y="15400"/>
                </a:lnTo>
                <a:lnTo>
                  <a:pt x="733282" y="6926"/>
                </a:lnTo>
                <a:lnTo>
                  <a:pt x="686553" y="1752"/>
                </a:lnTo>
                <a:lnTo>
                  <a:pt x="638873" y="0"/>
                </a:lnTo>
                <a:close/>
              </a:path>
            </a:pathLst>
          </a:custGeom>
          <a:solidFill>
            <a:srgbClr val="16B3E1"/>
          </a:solidFill>
        </p:spPr>
        <p:txBody>
          <a:bodyPr wrap="square" lIns="0" tIns="0" rIns="0" bIns="0" rtlCol="0"/>
          <a:lstStyle/>
          <a:p>
            <a:endParaRPr/>
          </a:p>
        </p:txBody>
      </p:sp>
      <p:sp>
        <p:nvSpPr>
          <p:cNvPr id="23" name="object 23"/>
          <p:cNvSpPr txBox="1"/>
          <p:nvPr/>
        </p:nvSpPr>
        <p:spPr>
          <a:xfrm>
            <a:off x="609600" y="1084374"/>
            <a:ext cx="307688" cy="389650"/>
          </a:xfrm>
          <a:prstGeom prst="rect">
            <a:avLst/>
          </a:prstGeom>
        </p:spPr>
        <p:txBody>
          <a:bodyPr vert="horz" wrap="square" lIns="0" tIns="8247" rIns="0" bIns="0" rtlCol="0">
            <a:spAutoFit/>
          </a:bodyPr>
          <a:lstStyle/>
          <a:p>
            <a:pPr marL="6109">
              <a:spcBef>
                <a:spcPts val="65"/>
              </a:spcBef>
            </a:pPr>
            <a:r>
              <a:rPr sz="2478" spc="173" dirty="0">
                <a:solidFill>
                  <a:srgbClr val="FFFFFF"/>
                </a:solidFill>
                <a:latin typeface="Carnas-Medium" panose="02000603000000020004" pitchFamily="50" charset="0"/>
                <a:cs typeface="Calibri"/>
              </a:rPr>
              <a:t>1</a:t>
            </a:r>
            <a:endParaRPr sz="2478" dirty="0">
              <a:latin typeface="Carnas-Medium" panose="02000603000000020004" pitchFamily="50" charset="0"/>
              <a:cs typeface="Calibri"/>
            </a:endParaRPr>
          </a:p>
        </p:txBody>
      </p:sp>
      <p:sp>
        <p:nvSpPr>
          <p:cNvPr id="24" name="object 24"/>
          <p:cNvSpPr txBox="1"/>
          <p:nvPr/>
        </p:nvSpPr>
        <p:spPr>
          <a:xfrm>
            <a:off x="617718" y="1977984"/>
            <a:ext cx="193950" cy="389650"/>
          </a:xfrm>
          <a:prstGeom prst="rect">
            <a:avLst/>
          </a:prstGeom>
        </p:spPr>
        <p:txBody>
          <a:bodyPr vert="horz" wrap="square" lIns="0" tIns="8247" rIns="0" bIns="0" rtlCol="0">
            <a:spAutoFit/>
          </a:bodyPr>
          <a:lstStyle/>
          <a:p>
            <a:pPr marL="6109">
              <a:spcBef>
                <a:spcPts val="65"/>
              </a:spcBef>
            </a:pPr>
            <a:r>
              <a:rPr sz="2478" spc="173" dirty="0">
                <a:solidFill>
                  <a:srgbClr val="FFFFFF"/>
                </a:solidFill>
                <a:latin typeface="Carnas-Medium" panose="02000603000000020004" pitchFamily="50" charset="0"/>
                <a:cs typeface="Calibri"/>
              </a:rPr>
              <a:t>2</a:t>
            </a:r>
            <a:endParaRPr sz="2478" dirty="0">
              <a:latin typeface="Carnas-Medium" panose="02000603000000020004" pitchFamily="50" charset="0"/>
              <a:cs typeface="Calibri"/>
            </a:endParaRPr>
          </a:p>
        </p:txBody>
      </p:sp>
      <p:sp>
        <p:nvSpPr>
          <p:cNvPr id="25" name="object 25"/>
          <p:cNvSpPr txBox="1"/>
          <p:nvPr/>
        </p:nvSpPr>
        <p:spPr>
          <a:xfrm>
            <a:off x="617719" y="2851479"/>
            <a:ext cx="193950" cy="389650"/>
          </a:xfrm>
          <a:prstGeom prst="rect">
            <a:avLst/>
          </a:prstGeom>
        </p:spPr>
        <p:txBody>
          <a:bodyPr vert="horz" wrap="square" lIns="0" tIns="8247" rIns="0" bIns="0" rtlCol="0">
            <a:spAutoFit/>
          </a:bodyPr>
          <a:lstStyle/>
          <a:p>
            <a:pPr marL="6109">
              <a:spcBef>
                <a:spcPts val="65"/>
              </a:spcBef>
            </a:pPr>
            <a:r>
              <a:rPr sz="2478" spc="173" dirty="0">
                <a:solidFill>
                  <a:srgbClr val="FFFFFF"/>
                </a:solidFill>
                <a:latin typeface="Carnas-Medium" panose="02000603000000020004" pitchFamily="50" charset="0"/>
                <a:cs typeface="Calibri"/>
              </a:rPr>
              <a:t>3</a:t>
            </a:r>
            <a:endParaRPr sz="2478" dirty="0">
              <a:latin typeface="Carnas-Medium" panose="02000603000000020004" pitchFamily="50" charset="0"/>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2675" y="288734"/>
            <a:ext cx="8111725" cy="311192"/>
          </a:xfrm>
          <a:prstGeom prst="rect">
            <a:avLst/>
          </a:prstGeom>
        </p:spPr>
        <p:txBody>
          <a:bodyPr vert="horz" wrap="square" lIns="0" tIns="7636" rIns="0" bIns="0" rtlCol="0">
            <a:spAutoFit/>
          </a:bodyPr>
          <a:lstStyle/>
          <a:p>
            <a:pPr marL="46428" marR="2444">
              <a:spcBef>
                <a:spcPts val="60"/>
              </a:spcBef>
            </a:pPr>
            <a:r>
              <a:rPr lang="en-GB" sz="1972" spc="103" dirty="0">
                <a:latin typeface="Carnas-Medium" panose="02000603000000020004" pitchFamily="50" charset="0"/>
              </a:rPr>
              <a:t>UAB </a:t>
            </a:r>
            <a:r>
              <a:rPr lang="en-GB" sz="1972" spc="103" dirty="0" err="1">
                <a:latin typeface="Carnas-Medium" panose="02000603000000020004" pitchFamily="50" charset="0"/>
              </a:rPr>
              <a:t>Vilniaus</a:t>
            </a:r>
            <a:r>
              <a:rPr lang="en-GB" sz="1972" spc="103" dirty="0">
                <a:latin typeface="Carnas-Medium" panose="02000603000000020004" pitchFamily="50" charset="0"/>
              </a:rPr>
              <a:t> </a:t>
            </a:r>
            <a:r>
              <a:rPr lang="en-GB" sz="1972" spc="103" dirty="0" err="1">
                <a:latin typeface="Carnas-Medium" panose="02000603000000020004" pitchFamily="50" charset="0"/>
              </a:rPr>
              <a:t>vandenys</a:t>
            </a:r>
            <a:r>
              <a:rPr lang="en-GB" sz="1972" spc="103" dirty="0">
                <a:latin typeface="Carnas-Medium" panose="02000603000000020004" pitchFamily="50" charset="0"/>
              </a:rPr>
              <a:t> mapping of strategic goals</a:t>
            </a:r>
          </a:p>
        </p:txBody>
      </p:sp>
      <p:sp>
        <p:nvSpPr>
          <p:cNvPr id="9" name="object 9"/>
          <p:cNvSpPr/>
          <p:nvPr/>
        </p:nvSpPr>
        <p:spPr>
          <a:xfrm>
            <a:off x="5574221" y="3850616"/>
            <a:ext cx="523818" cy="205251"/>
          </a:xfrm>
          <a:custGeom>
            <a:avLst/>
            <a:gdLst/>
            <a:ahLst/>
            <a:cxnLst/>
            <a:rect l="l" t="t" r="r" b="b"/>
            <a:pathLst>
              <a:path w="1089025" h="426720">
                <a:moveTo>
                  <a:pt x="875677" y="0"/>
                </a:moveTo>
                <a:lnTo>
                  <a:pt x="0" y="0"/>
                </a:lnTo>
                <a:lnTo>
                  <a:pt x="0" y="426364"/>
                </a:lnTo>
                <a:lnTo>
                  <a:pt x="875677" y="426364"/>
                </a:lnTo>
                <a:lnTo>
                  <a:pt x="1086573" y="215430"/>
                </a:lnTo>
                <a:lnTo>
                  <a:pt x="1088542" y="212864"/>
                </a:lnTo>
                <a:lnTo>
                  <a:pt x="875677" y="0"/>
                </a:lnTo>
                <a:close/>
              </a:path>
            </a:pathLst>
          </a:custGeom>
          <a:solidFill>
            <a:srgbClr val="E0E8EB"/>
          </a:solidFill>
        </p:spPr>
        <p:txBody>
          <a:bodyPr wrap="square" lIns="0" tIns="0" rIns="0" bIns="0" rtlCol="0"/>
          <a:lstStyle/>
          <a:p>
            <a:endParaRPr/>
          </a:p>
        </p:txBody>
      </p:sp>
      <p:sp>
        <p:nvSpPr>
          <p:cNvPr id="10" name="object 10"/>
          <p:cNvSpPr/>
          <p:nvPr/>
        </p:nvSpPr>
        <p:spPr>
          <a:xfrm>
            <a:off x="6600891" y="3854504"/>
            <a:ext cx="523818" cy="205251"/>
          </a:xfrm>
          <a:custGeom>
            <a:avLst/>
            <a:gdLst/>
            <a:ahLst/>
            <a:cxnLst/>
            <a:rect l="l" t="t" r="r" b="b"/>
            <a:pathLst>
              <a:path w="1089025" h="426720">
                <a:moveTo>
                  <a:pt x="875677" y="0"/>
                </a:moveTo>
                <a:lnTo>
                  <a:pt x="0" y="0"/>
                </a:lnTo>
                <a:lnTo>
                  <a:pt x="0" y="426364"/>
                </a:lnTo>
                <a:lnTo>
                  <a:pt x="875677" y="426364"/>
                </a:lnTo>
                <a:lnTo>
                  <a:pt x="1086573" y="215430"/>
                </a:lnTo>
                <a:lnTo>
                  <a:pt x="1088542" y="212864"/>
                </a:lnTo>
                <a:lnTo>
                  <a:pt x="875677" y="0"/>
                </a:lnTo>
                <a:close/>
              </a:path>
            </a:pathLst>
          </a:custGeom>
          <a:solidFill>
            <a:srgbClr val="E0E8EB"/>
          </a:solidFill>
        </p:spPr>
        <p:txBody>
          <a:bodyPr wrap="square" lIns="0" tIns="0" rIns="0" bIns="0" rtlCol="0"/>
          <a:lstStyle/>
          <a:p>
            <a:endParaRPr/>
          </a:p>
        </p:txBody>
      </p:sp>
      <p:sp>
        <p:nvSpPr>
          <p:cNvPr id="11" name="object 11"/>
          <p:cNvSpPr/>
          <p:nvPr/>
        </p:nvSpPr>
        <p:spPr>
          <a:xfrm>
            <a:off x="7641343" y="3854505"/>
            <a:ext cx="523818" cy="205251"/>
          </a:xfrm>
          <a:custGeom>
            <a:avLst/>
            <a:gdLst/>
            <a:ahLst/>
            <a:cxnLst/>
            <a:rect l="l" t="t" r="r" b="b"/>
            <a:pathLst>
              <a:path w="1089025" h="426720">
                <a:moveTo>
                  <a:pt x="875677" y="0"/>
                </a:moveTo>
                <a:lnTo>
                  <a:pt x="0" y="0"/>
                </a:lnTo>
                <a:lnTo>
                  <a:pt x="0" y="426364"/>
                </a:lnTo>
                <a:lnTo>
                  <a:pt x="875677" y="426364"/>
                </a:lnTo>
                <a:lnTo>
                  <a:pt x="1086573" y="215430"/>
                </a:lnTo>
                <a:lnTo>
                  <a:pt x="1088542" y="212864"/>
                </a:lnTo>
                <a:lnTo>
                  <a:pt x="875677" y="0"/>
                </a:lnTo>
                <a:close/>
              </a:path>
            </a:pathLst>
          </a:custGeom>
          <a:solidFill>
            <a:srgbClr val="E0E8EB"/>
          </a:solidFill>
        </p:spPr>
        <p:txBody>
          <a:bodyPr wrap="square" lIns="0" tIns="0" rIns="0" bIns="0" rtlCol="0"/>
          <a:lstStyle/>
          <a:p>
            <a:endParaRPr/>
          </a:p>
        </p:txBody>
      </p:sp>
      <p:sp>
        <p:nvSpPr>
          <p:cNvPr id="12" name="object 12"/>
          <p:cNvSpPr/>
          <p:nvPr/>
        </p:nvSpPr>
        <p:spPr>
          <a:xfrm>
            <a:off x="5556847" y="4228333"/>
            <a:ext cx="523818" cy="205251"/>
          </a:xfrm>
          <a:custGeom>
            <a:avLst/>
            <a:gdLst/>
            <a:ahLst/>
            <a:cxnLst/>
            <a:rect l="l" t="t" r="r" b="b"/>
            <a:pathLst>
              <a:path w="1089025" h="426720">
                <a:moveTo>
                  <a:pt x="875677" y="0"/>
                </a:moveTo>
                <a:lnTo>
                  <a:pt x="0" y="0"/>
                </a:lnTo>
                <a:lnTo>
                  <a:pt x="0" y="426364"/>
                </a:lnTo>
                <a:lnTo>
                  <a:pt x="875677" y="426364"/>
                </a:lnTo>
                <a:lnTo>
                  <a:pt x="1086573" y="215430"/>
                </a:lnTo>
                <a:lnTo>
                  <a:pt x="1088542" y="212864"/>
                </a:lnTo>
                <a:lnTo>
                  <a:pt x="875677" y="0"/>
                </a:lnTo>
                <a:close/>
              </a:path>
            </a:pathLst>
          </a:custGeom>
          <a:solidFill>
            <a:srgbClr val="E0E8EB"/>
          </a:solidFill>
        </p:spPr>
        <p:txBody>
          <a:bodyPr wrap="square" lIns="0" tIns="0" rIns="0" bIns="0" rtlCol="0"/>
          <a:lstStyle/>
          <a:p>
            <a:endParaRPr/>
          </a:p>
        </p:txBody>
      </p:sp>
      <p:sp>
        <p:nvSpPr>
          <p:cNvPr id="13" name="object 13"/>
          <p:cNvSpPr/>
          <p:nvPr/>
        </p:nvSpPr>
        <p:spPr>
          <a:xfrm>
            <a:off x="6600891" y="4232709"/>
            <a:ext cx="523818" cy="205251"/>
          </a:xfrm>
          <a:custGeom>
            <a:avLst/>
            <a:gdLst/>
            <a:ahLst/>
            <a:cxnLst/>
            <a:rect l="l" t="t" r="r" b="b"/>
            <a:pathLst>
              <a:path w="1089025" h="426720">
                <a:moveTo>
                  <a:pt x="875677" y="0"/>
                </a:moveTo>
                <a:lnTo>
                  <a:pt x="0" y="0"/>
                </a:lnTo>
                <a:lnTo>
                  <a:pt x="0" y="426364"/>
                </a:lnTo>
                <a:lnTo>
                  <a:pt x="875677" y="426364"/>
                </a:lnTo>
                <a:lnTo>
                  <a:pt x="1086573" y="215430"/>
                </a:lnTo>
                <a:lnTo>
                  <a:pt x="1088542" y="212864"/>
                </a:lnTo>
                <a:lnTo>
                  <a:pt x="875677" y="0"/>
                </a:lnTo>
                <a:close/>
              </a:path>
            </a:pathLst>
          </a:custGeom>
          <a:solidFill>
            <a:srgbClr val="E0E8EB"/>
          </a:solidFill>
        </p:spPr>
        <p:txBody>
          <a:bodyPr wrap="square" lIns="0" tIns="0" rIns="0" bIns="0" rtlCol="0"/>
          <a:lstStyle/>
          <a:p>
            <a:endParaRPr/>
          </a:p>
        </p:txBody>
      </p:sp>
      <p:sp>
        <p:nvSpPr>
          <p:cNvPr id="14" name="object 14"/>
          <p:cNvSpPr/>
          <p:nvPr/>
        </p:nvSpPr>
        <p:spPr>
          <a:xfrm>
            <a:off x="7641343" y="4228334"/>
            <a:ext cx="523818" cy="205251"/>
          </a:xfrm>
          <a:custGeom>
            <a:avLst/>
            <a:gdLst/>
            <a:ahLst/>
            <a:cxnLst/>
            <a:rect l="l" t="t" r="r" b="b"/>
            <a:pathLst>
              <a:path w="1089025" h="426720">
                <a:moveTo>
                  <a:pt x="875677" y="0"/>
                </a:moveTo>
                <a:lnTo>
                  <a:pt x="0" y="0"/>
                </a:lnTo>
                <a:lnTo>
                  <a:pt x="0" y="426364"/>
                </a:lnTo>
                <a:lnTo>
                  <a:pt x="875677" y="426364"/>
                </a:lnTo>
                <a:lnTo>
                  <a:pt x="1086573" y="215430"/>
                </a:lnTo>
                <a:lnTo>
                  <a:pt x="1088542" y="212864"/>
                </a:lnTo>
                <a:lnTo>
                  <a:pt x="875677" y="0"/>
                </a:lnTo>
                <a:close/>
              </a:path>
            </a:pathLst>
          </a:custGeom>
          <a:solidFill>
            <a:srgbClr val="E0E8EB"/>
          </a:solidFill>
        </p:spPr>
        <p:txBody>
          <a:bodyPr wrap="square" lIns="0" tIns="0" rIns="0" bIns="0" rtlCol="0"/>
          <a:lstStyle/>
          <a:p>
            <a:endParaRPr/>
          </a:p>
        </p:txBody>
      </p:sp>
      <p:sp>
        <p:nvSpPr>
          <p:cNvPr id="33" name="object 33"/>
          <p:cNvSpPr txBox="1"/>
          <p:nvPr/>
        </p:nvSpPr>
        <p:spPr>
          <a:xfrm>
            <a:off x="5156693" y="3181350"/>
            <a:ext cx="2769365" cy="1236557"/>
          </a:xfrm>
          <a:prstGeom prst="rect">
            <a:avLst/>
          </a:prstGeom>
        </p:spPr>
        <p:txBody>
          <a:bodyPr vert="horz" wrap="square" lIns="0" tIns="6414" rIns="0" bIns="0" rtlCol="0">
            <a:spAutoFit/>
          </a:bodyPr>
          <a:lstStyle/>
          <a:p>
            <a:pPr marL="6109" marR="2444">
              <a:spcBef>
                <a:spcPts val="51"/>
              </a:spcBef>
            </a:pPr>
            <a:r>
              <a:rPr sz="770" b="1" spc="43" dirty="0">
                <a:latin typeface="Carnas medium"/>
                <a:cs typeface="Calibri"/>
              </a:rPr>
              <a:t>STRATEGI</a:t>
            </a:r>
            <a:r>
              <a:rPr lang="en-US" sz="770" b="1" spc="43" dirty="0">
                <a:latin typeface="Carnas medium"/>
                <a:cs typeface="Calibri"/>
              </a:rPr>
              <a:t>C DIRECTION</a:t>
            </a:r>
            <a:r>
              <a:rPr sz="770" b="1" spc="43" dirty="0">
                <a:latin typeface="Carnas medium"/>
                <a:cs typeface="Calibri"/>
              </a:rPr>
              <a:t>: </a:t>
            </a:r>
            <a:r>
              <a:rPr lang="en-GB" sz="770" b="1" spc="34" dirty="0">
                <a:solidFill>
                  <a:srgbClr val="C0D637"/>
                </a:solidFill>
                <a:latin typeface="Carnas medium"/>
                <a:cs typeface="Calibri"/>
              </a:rPr>
              <a:t>Caring organisation and engaged employees.</a:t>
            </a:r>
          </a:p>
          <a:p>
            <a:pPr marL="6109" marR="313998">
              <a:spcBef>
                <a:spcPts val="320"/>
              </a:spcBef>
            </a:pPr>
            <a:r>
              <a:rPr lang="en-US" sz="770" b="1" spc="43" dirty="0">
                <a:latin typeface="Carnas medium"/>
                <a:cs typeface="Calibri"/>
              </a:rPr>
              <a:t>GOAL</a:t>
            </a:r>
            <a:r>
              <a:rPr sz="770" b="1" spc="43" dirty="0">
                <a:latin typeface="Carnas medium"/>
                <a:cs typeface="Calibri"/>
              </a:rPr>
              <a:t>: </a:t>
            </a:r>
            <a:r>
              <a:rPr lang="en-US" sz="770" spc="34" dirty="0">
                <a:solidFill>
                  <a:srgbClr val="C0D637"/>
                </a:solidFill>
                <a:latin typeface="Carnas medium"/>
                <a:cs typeface="Calibri"/>
              </a:rPr>
              <a:t>Increase employee engagement and improve their experience. Improve workplace safety</a:t>
            </a:r>
            <a:r>
              <a:rPr sz="770" spc="34" dirty="0">
                <a:solidFill>
                  <a:srgbClr val="C0D637"/>
                </a:solidFill>
                <a:latin typeface="Carnas medium"/>
                <a:cs typeface="Calibri"/>
              </a:rPr>
              <a:t>.</a:t>
            </a:r>
            <a:endParaRPr lang="lt-LT" sz="770" spc="34" dirty="0">
              <a:solidFill>
                <a:srgbClr val="C0D637"/>
              </a:solidFill>
              <a:latin typeface="Carnas medium"/>
              <a:cs typeface="Calibri"/>
            </a:endParaRPr>
          </a:p>
          <a:p>
            <a:pPr marL="6109">
              <a:spcBef>
                <a:spcPts val="320"/>
              </a:spcBef>
            </a:pPr>
            <a:r>
              <a:rPr lang="en-US" sz="770" i="1" spc="24" dirty="0">
                <a:solidFill>
                  <a:srgbClr val="221F1F"/>
                </a:solidFill>
                <a:latin typeface="Carnas medium"/>
                <a:cs typeface="Calibri"/>
              </a:rPr>
              <a:t>Employee engagement</a:t>
            </a:r>
            <a:r>
              <a:rPr sz="770" i="1" spc="24" dirty="0">
                <a:solidFill>
                  <a:srgbClr val="221F1F"/>
                </a:solidFill>
                <a:latin typeface="Carnas medium"/>
                <a:cs typeface="Calibri"/>
              </a:rPr>
              <a:t>, </a:t>
            </a:r>
            <a:r>
              <a:rPr lang="lt-LT" sz="770" b="1" spc="31" dirty="0">
                <a:solidFill>
                  <a:srgbClr val="221F1F"/>
                </a:solidFill>
                <a:latin typeface="Carnas medium"/>
                <a:cs typeface="Calibri"/>
              </a:rPr>
              <a:t>%</a:t>
            </a:r>
            <a:r>
              <a:rPr sz="770" i="1" spc="24" dirty="0">
                <a:solidFill>
                  <a:srgbClr val="221F1F"/>
                </a:solidFill>
                <a:latin typeface="Carnas medium"/>
                <a:cs typeface="Calibri"/>
              </a:rPr>
              <a:t>.</a:t>
            </a:r>
          </a:p>
          <a:p>
            <a:pPr marL="63500" indent="-63500">
              <a:spcBef>
                <a:spcPts val="421"/>
              </a:spcBef>
              <a:tabLst>
                <a:tab pos="564159" algn="l"/>
                <a:tab pos="1081279" algn="l"/>
                <a:tab pos="1581904" algn="l"/>
                <a:tab pos="2099024" algn="l"/>
                <a:tab pos="2599650" algn="l"/>
              </a:tabLst>
            </a:pPr>
            <a:r>
              <a:rPr sz="770" spc="24" dirty="0">
                <a:solidFill>
                  <a:srgbClr val="221F1F"/>
                </a:solidFill>
                <a:latin typeface="Carnas medium"/>
                <a:cs typeface="Calibri"/>
              </a:rPr>
              <a:t>2022	</a:t>
            </a:r>
            <a:r>
              <a:rPr sz="770" b="1" spc="24" dirty="0">
                <a:solidFill>
                  <a:srgbClr val="221F1F"/>
                </a:solidFill>
                <a:latin typeface="Carnas medium"/>
                <a:cs typeface="Calibri"/>
              </a:rPr>
              <a:t>66</a:t>
            </a:r>
            <a:r>
              <a:rPr lang="lt-LT" sz="770" b="1" spc="24" dirty="0">
                <a:solidFill>
                  <a:srgbClr val="221F1F"/>
                </a:solidFill>
                <a:latin typeface="Carnas medium"/>
                <a:cs typeface="Calibri"/>
              </a:rPr>
              <a:t>             </a:t>
            </a:r>
            <a:r>
              <a:rPr sz="770" spc="24" dirty="0">
                <a:solidFill>
                  <a:srgbClr val="221F1F"/>
                </a:solidFill>
                <a:latin typeface="Carnas medium"/>
                <a:cs typeface="Calibri"/>
              </a:rPr>
              <a:t>2027 	</a:t>
            </a:r>
            <a:r>
              <a:rPr sz="770" b="1" spc="24" dirty="0">
                <a:solidFill>
                  <a:srgbClr val="221F1F"/>
                </a:solidFill>
                <a:latin typeface="Carnas medium"/>
                <a:cs typeface="Calibri"/>
              </a:rPr>
              <a:t>70</a:t>
            </a:r>
            <a:r>
              <a:rPr lang="lt-LT" sz="770" b="1" spc="24" dirty="0">
                <a:solidFill>
                  <a:srgbClr val="221F1F"/>
                </a:solidFill>
                <a:latin typeface="Carnas medium"/>
                <a:cs typeface="Calibri"/>
              </a:rPr>
              <a:t>            </a:t>
            </a:r>
            <a:r>
              <a:rPr sz="770" spc="24" dirty="0">
                <a:solidFill>
                  <a:srgbClr val="221F1F"/>
                </a:solidFill>
                <a:latin typeface="Carnas medium"/>
                <a:cs typeface="Calibri"/>
              </a:rPr>
              <a:t>2032 	</a:t>
            </a:r>
            <a:r>
              <a:rPr sz="770" b="1" spc="24" dirty="0">
                <a:solidFill>
                  <a:srgbClr val="221F1F"/>
                </a:solidFill>
                <a:latin typeface="Carnas medium"/>
                <a:cs typeface="Calibri"/>
              </a:rPr>
              <a:t>75</a:t>
            </a:r>
          </a:p>
          <a:p>
            <a:pPr marL="6109">
              <a:spcBef>
                <a:spcPts val="830"/>
              </a:spcBef>
            </a:pPr>
            <a:r>
              <a:rPr lang="en-US" sz="770" i="1" spc="24" dirty="0">
                <a:solidFill>
                  <a:srgbClr val="221F1F"/>
                </a:solidFill>
                <a:latin typeface="Carnas medium"/>
                <a:cs typeface="Calibri"/>
              </a:rPr>
              <a:t>Accidents in the Company</a:t>
            </a:r>
            <a:endParaRPr sz="770" i="1" spc="24" dirty="0">
              <a:solidFill>
                <a:srgbClr val="221F1F"/>
              </a:solidFill>
              <a:latin typeface="Carnas medium"/>
              <a:cs typeface="Calibri"/>
            </a:endParaRPr>
          </a:p>
          <a:p>
            <a:pPr marL="63500" indent="-63500">
              <a:spcBef>
                <a:spcPts val="426"/>
              </a:spcBef>
              <a:tabLst>
                <a:tab pos="564159" algn="l"/>
                <a:tab pos="1081584" algn="l"/>
                <a:tab pos="1581904" algn="l"/>
                <a:tab pos="2099330" algn="l"/>
                <a:tab pos="2599956" algn="l"/>
              </a:tabLst>
            </a:pPr>
            <a:r>
              <a:rPr sz="770" spc="24" dirty="0">
                <a:solidFill>
                  <a:srgbClr val="221F1F"/>
                </a:solidFill>
                <a:latin typeface="Carnas medium"/>
                <a:cs typeface="Calibri"/>
              </a:rPr>
              <a:t>2022	</a:t>
            </a:r>
            <a:r>
              <a:rPr sz="770" b="1" spc="24" dirty="0">
                <a:solidFill>
                  <a:srgbClr val="221F1F"/>
                </a:solidFill>
                <a:latin typeface="Carnas medium"/>
                <a:cs typeface="Calibri"/>
              </a:rPr>
              <a:t>0</a:t>
            </a:r>
            <a:r>
              <a:rPr lang="lt-LT" sz="770" b="1" spc="24" dirty="0">
                <a:solidFill>
                  <a:srgbClr val="221F1F"/>
                </a:solidFill>
                <a:latin typeface="Carnas medium"/>
                <a:cs typeface="Calibri"/>
              </a:rPr>
              <a:t>               </a:t>
            </a:r>
            <a:r>
              <a:rPr sz="770" spc="24" dirty="0">
                <a:solidFill>
                  <a:srgbClr val="221F1F"/>
                </a:solidFill>
                <a:latin typeface="Carnas medium"/>
                <a:cs typeface="Calibri"/>
              </a:rPr>
              <a:t>2027 </a:t>
            </a:r>
            <a:r>
              <a:rPr lang="lt-LT" sz="770" spc="24" dirty="0">
                <a:solidFill>
                  <a:srgbClr val="221F1F"/>
                </a:solidFill>
                <a:latin typeface="Carnas medium"/>
                <a:cs typeface="Calibri"/>
              </a:rPr>
              <a:t> </a:t>
            </a:r>
            <a:r>
              <a:rPr sz="770" spc="24" dirty="0">
                <a:solidFill>
                  <a:srgbClr val="221F1F"/>
                </a:solidFill>
                <a:latin typeface="Carnas medium"/>
                <a:cs typeface="Calibri"/>
              </a:rPr>
              <a:t>	</a:t>
            </a:r>
            <a:r>
              <a:rPr lang="en-US" sz="770" spc="24" dirty="0">
                <a:solidFill>
                  <a:srgbClr val="221F1F"/>
                </a:solidFill>
                <a:latin typeface="Carnas medium"/>
                <a:cs typeface="Calibri"/>
              </a:rPr>
              <a:t> </a:t>
            </a:r>
            <a:r>
              <a:rPr sz="770" b="1" spc="24" dirty="0">
                <a:solidFill>
                  <a:srgbClr val="221F1F"/>
                </a:solidFill>
                <a:latin typeface="Carnas medium"/>
                <a:cs typeface="Calibri"/>
              </a:rPr>
              <a:t>0</a:t>
            </a:r>
            <a:r>
              <a:rPr lang="lt-LT" sz="770" b="1" spc="24" dirty="0">
                <a:solidFill>
                  <a:srgbClr val="221F1F"/>
                </a:solidFill>
                <a:latin typeface="Carnas medium"/>
                <a:cs typeface="Calibri"/>
              </a:rPr>
              <a:t>              </a:t>
            </a:r>
            <a:r>
              <a:rPr sz="770" spc="24" dirty="0">
                <a:solidFill>
                  <a:srgbClr val="221F1F"/>
                </a:solidFill>
                <a:latin typeface="Carnas medium"/>
                <a:cs typeface="Calibri"/>
              </a:rPr>
              <a:t>2032 	</a:t>
            </a:r>
            <a:r>
              <a:rPr sz="770" b="1" spc="24" dirty="0">
                <a:solidFill>
                  <a:srgbClr val="221F1F"/>
                </a:solidFill>
                <a:latin typeface="Carnas medium"/>
                <a:cs typeface="Calibri"/>
              </a:rPr>
              <a:t>0</a:t>
            </a:r>
          </a:p>
        </p:txBody>
      </p:sp>
      <p:sp>
        <p:nvSpPr>
          <p:cNvPr id="6" name="object 6"/>
          <p:cNvSpPr/>
          <p:nvPr/>
        </p:nvSpPr>
        <p:spPr>
          <a:xfrm>
            <a:off x="6628332" y="2343409"/>
            <a:ext cx="523818" cy="205251"/>
          </a:xfrm>
          <a:custGeom>
            <a:avLst/>
            <a:gdLst/>
            <a:ahLst/>
            <a:cxnLst/>
            <a:rect l="l" t="t" r="r" b="b"/>
            <a:pathLst>
              <a:path w="1089025" h="426720">
                <a:moveTo>
                  <a:pt x="875677" y="0"/>
                </a:moveTo>
                <a:lnTo>
                  <a:pt x="0" y="0"/>
                </a:lnTo>
                <a:lnTo>
                  <a:pt x="0" y="426364"/>
                </a:lnTo>
                <a:lnTo>
                  <a:pt x="875677" y="426364"/>
                </a:lnTo>
                <a:lnTo>
                  <a:pt x="1086573" y="215430"/>
                </a:lnTo>
                <a:lnTo>
                  <a:pt x="1088542" y="212864"/>
                </a:lnTo>
                <a:lnTo>
                  <a:pt x="875677" y="0"/>
                </a:lnTo>
                <a:close/>
              </a:path>
            </a:pathLst>
          </a:custGeom>
          <a:solidFill>
            <a:srgbClr val="E0E8EB"/>
          </a:solidFill>
        </p:spPr>
        <p:txBody>
          <a:bodyPr wrap="square" lIns="0" tIns="0" rIns="0" bIns="0" rtlCol="0"/>
          <a:lstStyle/>
          <a:p>
            <a:endParaRPr/>
          </a:p>
        </p:txBody>
      </p:sp>
      <p:sp>
        <p:nvSpPr>
          <p:cNvPr id="7" name="object 7"/>
          <p:cNvSpPr/>
          <p:nvPr/>
        </p:nvSpPr>
        <p:spPr>
          <a:xfrm>
            <a:off x="7582671" y="2325102"/>
            <a:ext cx="523818" cy="205251"/>
          </a:xfrm>
          <a:custGeom>
            <a:avLst/>
            <a:gdLst/>
            <a:ahLst/>
            <a:cxnLst/>
            <a:rect l="l" t="t" r="r" b="b"/>
            <a:pathLst>
              <a:path w="1089025" h="426720">
                <a:moveTo>
                  <a:pt x="875677" y="0"/>
                </a:moveTo>
                <a:lnTo>
                  <a:pt x="0" y="0"/>
                </a:lnTo>
                <a:lnTo>
                  <a:pt x="0" y="426364"/>
                </a:lnTo>
                <a:lnTo>
                  <a:pt x="875677" y="426364"/>
                </a:lnTo>
                <a:lnTo>
                  <a:pt x="1086573" y="215430"/>
                </a:lnTo>
                <a:lnTo>
                  <a:pt x="1088542" y="212864"/>
                </a:lnTo>
                <a:lnTo>
                  <a:pt x="875677" y="0"/>
                </a:lnTo>
                <a:close/>
              </a:path>
            </a:pathLst>
          </a:custGeom>
          <a:solidFill>
            <a:srgbClr val="E0E8EB"/>
          </a:solidFill>
        </p:spPr>
        <p:txBody>
          <a:bodyPr wrap="square" lIns="0" tIns="0" rIns="0" bIns="0" rtlCol="0"/>
          <a:lstStyle/>
          <a:p>
            <a:endParaRPr/>
          </a:p>
        </p:txBody>
      </p:sp>
      <p:sp>
        <p:nvSpPr>
          <p:cNvPr id="8" name="object 8"/>
          <p:cNvSpPr/>
          <p:nvPr/>
        </p:nvSpPr>
        <p:spPr>
          <a:xfrm>
            <a:off x="5593282" y="2343409"/>
            <a:ext cx="523818" cy="205251"/>
          </a:xfrm>
          <a:custGeom>
            <a:avLst/>
            <a:gdLst/>
            <a:ahLst/>
            <a:cxnLst/>
            <a:rect l="l" t="t" r="r" b="b"/>
            <a:pathLst>
              <a:path w="1089025" h="426720">
                <a:moveTo>
                  <a:pt x="875677" y="0"/>
                </a:moveTo>
                <a:lnTo>
                  <a:pt x="0" y="0"/>
                </a:lnTo>
                <a:lnTo>
                  <a:pt x="0" y="426364"/>
                </a:lnTo>
                <a:lnTo>
                  <a:pt x="875677" y="426364"/>
                </a:lnTo>
                <a:lnTo>
                  <a:pt x="1086573" y="215430"/>
                </a:lnTo>
                <a:lnTo>
                  <a:pt x="1088542" y="212864"/>
                </a:lnTo>
                <a:lnTo>
                  <a:pt x="875677" y="0"/>
                </a:lnTo>
                <a:close/>
              </a:path>
            </a:pathLst>
          </a:custGeom>
          <a:solidFill>
            <a:srgbClr val="E0E8EB"/>
          </a:solidFill>
        </p:spPr>
        <p:txBody>
          <a:bodyPr wrap="square" lIns="0" tIns="0" rIns="0" bIns="0" rtlCol="0"/>
          <a:lstStyle/>
          <a:p>
            <a:endParaRPr/>
          </a:p>
        </p:txBody>
      </p:sp>
      <p:sp>
        <p:nvSpPr>
          <p:cNvPr id="30" name="object 30"/>
          <p:cNvSpPr txBox="1"/>
          <p:nvPr/>
        </p:nvSpPr>
        <p:spPr>
          <a:xfrm>
            <a:off x="5169794" y="1953919"/>
            <a:ext cx="3055964" cy="732283"/>
          </a:xfrm>
          <a:prstGeom prst="rect">
            <a:avLst/>
          </a:prstGeom>
        </p:spPr>
        <p:txBody>
          <a:bodyPr vert="horz" wrap="square" lIns="0" tIns="39401" rIns="0" bIns="0" rtlCol="0">
            <a:spAutoFit/>
          </a:bodyPr>
          <a:lstStyle/>
          <a:p>
            <a:pPr marL="6109">
              <a:spcBef>
                <a:spcPts val="310"/>
              </a:spcBef>
            </a:pPr>
            <a:r>
              <a:rPr sz="625" dirty="0">
                <a:solidFill>
                  <a:srgbClr val="221F1F"/>
                </a:solidFill>
                <a:latin typeface="Carnas-Light" panose="02000503000000020004" pitchFamily="50" charset="0"/>
                <a:cs typeface="Calibri"/>
              </a:rPr>
              <a:t>(</a:t>
            </a:r>
            <a:r>
              <a:rPr sz="625" dirty="0">
                <a:solidFill>
                  <a:srgbClr val="221F1F"/>
                </a:solidFill>
                <a:latin typeface="Carnas medium"/>
                <a:cs typeface="Calibri"/>
              </a:rPr>
              <a:t>2022 </a:t>
            </a:r>
            <a:r>
              <a:rPr lang="en-US" sz="625" dirty="0">
                <a:solidFill>
                  <a:srgbClr val="221F1F"/>
                </a:solidFill>
                <a:latin typeface="Carnas medium"/>
                <a:cs typeface="Calibri"/>
              </a:rPr>
              <a:t>,</a:t>
            </a:r>
            <a:r>
              <a:rPr sz="625" dirty="0">
                <a:solidFill>
                  <a:srgbClr val="221F1F"/>
                </a:solidFill>
                <a:latin typeface="Carnas medium"/>
                <a:cs typeface="Calibri"/>
              </a:rPr>
              <a:t> </a:t>
            </a:r>
            <a:r>
              <a:rPr lang="en-US" sz="625" dirty="0">
                <a:solidFill>
                  <a:srgbClr val="221F1F"/>
                </a:solidFill>
                <a:latin typeface="Carnas medium"/>
                <a:cs typeface="Calibri"/>
              </a:rPr>
              <a:t>adjusted</a:t>
            </a:r>
            <a:r>
              <a:rPr sz="625" dirty="0">
                <a:solidFill>
                  <a:srgbClr val="221F1F"/>
                </a:solidFill>
                <a:latin typeface="Carnas medium"/>
                <a:cs typeface="Calibri"/>
              </a:rPr>
              <a:t> </a:t>
            </a:r>
            <a:r>
              <a:rPr lang="en-US" sz="625" dirty="0">
                <a:solidFill>
                  <a:srgbClr val="221F1F"/>
                </a:solidFill>
                <a:latin typeface="Carnas medium"/>
                <a:cs typeface="Calibri"/>
              </a:rPr>
              <a:t> </a:t>
            </a:r>
            <a:r>
              <a:rPr sz="625" dirty="0">
                <a:solidFill>
                  <a:srgbClr val="221F1F"/>
                </a:solidFill>
                <a:latin typeface="Carnas medium"/>
                <a:cs typeface="Calibri"/>
              </a:rPr>
              <a:t>EBITDA </a:t>
            </a:r>
            <a:r>
              <a:rPr lang="en-US" sz="625" dirty="0">
                <a:solidFill>
                  <a:srgbClr val="221F1F"/>
                </a:solidFill>
                <a:latin typeface="Carnas medium"/>
                <a:cs typeface="Calibri"/>
              </a:rPr>
              <a:t>19.4</a:t>
            </a:r>
            <a:r>
              <a:rPr sz="625" dirty="0">
                <a:solidFill>
                  <a:srgbClr val="221F1F"/>
                </a:solidFill>
                <a:latin typeface="Carnas medium"/>
                <a:cs typeface="Calibri"/>
              </a:rPr>
              <a:t>)</a:t>
            </a:r>
          </a:p>
          <a:p>
            <a:pPr marL="6109" marR="2444" indent="-57729">
              <a:lnSpc>
                <a:spcPts val="1433"/>
              </a:lnSpc>
              <a:spcBef>
                <a:spcPts val="433"/>
              </a:spcBef>
              <a:tabLst>
                <a:tab pos="564159" algn="l"/>
                <a:tab pos="1081584" algn="l"/>
                <a:tab pos="1581904" algn="l"/>
                <a:tab pos="2099330" algn="l"/>
                <a:tab pos="2599956" algn="l"/>
              </a:tabLst>
            </a:pPr>
            <a:r>
              <a:rPr lang="en-US" sz="770" i="1" spc="22" dirty="0">
                <a:solidFill>
                  <a:srgbClr val="221F1F"/>
                </a:solidFill>
                <a:latin typeface="Carnas medium"/>
                <a:cs typeface="Calibri"/>
              </a:rPr>
              <a:t>Ratio of net financial debt to EBITDA (set value</a:t>
            </a:r>
            <a:r>
              <a:rPr sz="770" i="1" spc="22" dirty="0">
                <a:solidFill>
                  <a:srgbClr val="221F1F"/>
                </a:solidFill>
                <a:latin typeface="Carnas medium"/>
                <a:cs typeface="Calibri"/>
              </a:rPr>
              <a:t>) </a:t>
            </a:r>
            <a:endParaRPr lang="lt-LT" sz="770" i="1" spc="22" dirty="0">
              <a:solidFill>
                <a:srgbClr val="221F1F"/>
              </a:solidFill>
              <a:latin typeface="Carnas medium"/>
              <a:cs typeface="Calibri"/>
            </a:endParaRPr>
          </a:p>
          <a:p>
            <a:pPr marL="6109" marR="2444" indent="-57729">
              <a:lnSpc>
                <a:spcPts val="1433"/>
              </a:lnSpc>
              <a:spcBef>
                <a:spcPts val="433"/>
              </a:spcBef>
              <a:tabLst>
                <a:tab pos="564159" algn="l"/>
                <a:tab pos="1081584" algn="l"/>
                <a:tab pos="1581904" algn="l"/>
                <a:tab pos="2099330" algn="l"/>
                <a:tab pos="2599956" algn="l"/>
              </a:tabLst>
            </a:pPr>
            <a:r>
              <a:rPr sz="770" spc="22" dirty="0">
                <a:solidFill>
                  <a:srgbClr val="221F1F"/>
                </a:solidFill>
                <a:latin typeface="Carnas medium"/>
                <a:cs typeface="Calibri"/>
              </a:rPr>
              <a:t>2022 	</a:t>
            </a:r>
            <a:r>
              <a:rPr lang="en-US" sz="770" b="1" spc="22" dirty="0">
                <a:solidFill>
                  <a:srgbClr val="221F1F"/>
                </a:solidFill>
                <a:latin typeface="Carnas medium"/>
                <a:cs typeface="Calibri"/>
              </a:rPr>
              <a:t>19.2</a:t>
            </a:r>
            <a:r>
              <a:rPr sz="770" spc="22" dirty="0">
                <a:solidFill>
                  <a:srgbClr val="221F1F"/>
                </a:solidFill>
                <a:latin typeface="Carnas medium"/>
                <a:cs typeface="Calibri"/>
              </a:rPr>
              <a:t>	2027 	</a:t>
            </a:r>
            <a:r>
              <a:rPr sz="770" b="1" spc="22" dirty="0">
                <a:solidFill>
                  <a:srgbClr val="221F1F"/>
                </a:solidFill>
                <a:latin typeface="Carnas medium"/>
                <a:cs typeface="Calibri"/>
              </a:rPr>
              <a:t>5</a:t>
            </a:r>
            <a:r>
              <a:rPr lang="en-US" sz="770" b="1" spc="22" dirty="0">
                <a:solidFill>
                  <a:srgbClr val="221F1F"/>
                </a:solidFill>
                <a:latin typeface="Carnas medium"/>
                <a:cs typeface="Calibri"/>
              </a:rPr>
              <a:t>.</a:t>
            </a:r>
            <a:r>
              <a:rPr sz="770" b="1" spc="22" dirty="0">
                <a:solidFill>
                  <a:srgbClr val="221F1F"/>
                </a:solidFill>
                <a:latin typeface="Carnas medium"/>
                <a:cs typeface="Calibri"/>
              </a:rPr>
              <a:t>3</a:t>
            </a:r>
            <a:r>
              <a:rPr lang="en-US" sz="770" b="1" spc="22" dirty="0">
                <a:solidFill>
                  <a:srgbClr val="221F1F"/>
                </a:solidFill>
                <a:latin typeface="Carnas medium"/>
                <a:cs typeface="Calibri"/>
              </a:rPr>
              <a:t>   </a:t>
            </a:r>
            <a:r>
              <a:rPr lang="en-US" sz="770" spc="22" dirty="0">
                <a:solidFill>
                  <a:srgbClr val="221F1F"/>
                </a:solidFill>
                <a:latin typeface="Carnas medium"/>
                <a:cs typeface="Calibri"/>
              </a:rPr>
              <a:t>          </a:t>
            </a:r>
            <a:r>
              <a:rPr sz="770" spc="22" dirty="0">
                <a:solidFill>
                  <a:srgbClr val="221F1F"/>
                </a:solidFill>
                <a:latin typeface="Carnas medium"/>
                <a:cs typeface="Calibri"/>
              </a:rPr>
              <a:t>2032</a:t>
            </a:r>
            <a:r>
              <a:rPr lang="lt-LT" sz="770" spc="22" dirty="0">
                <a:solidFill>
                  <a:srgbClr val="221F1F"/>
                </a:solidFill>
                <a:latin typeface="Carnas medium"/>
                <a:cs typeface="Calibri"/>
              </a:rPr>
              <a:t>            </a:t>
            </a:r>
            <a:r>
              <a:rPr sz="770" b="1" spc="22" dirty="0">
                <a:solidFill>
                  <a:srgbClr val="221F1F"/>
                </a:solidFill>
                <a:latin typeface="Carnas medium"/>
                <a:cs typeface="Calibri"/>
              </a:rPr>
              <a:t>≤4</a:t>
            </a:r>
            <a:r>
              <a:rPr lang="en-US" sz="770" b="1" spc="22" dirty="0">
                <a:solidFill>
                  <a:srgbClr val="221F1F"/>
                </a:solidFill>
                <a:latin typeface="Carnas medium"/>
                <a:cs typeface="Calibri"/>
              </a:rPr>
              <a:t>.</a:t>
            </a:r>
            <a:r>
              <a:rPr sz="770" b="1" spc="22" dirty="0">
                <a:solidFill>
                  <a:srgbClr val="221F1F"/>
                </a:solidFill>
                <a:latin typeface="Carnas medium"/>
                <a:cs typeface="Calibri"/>
              </a:rPr>
              <a:t>5</a:t>
            </a:r>
          </a:p>
          <a:p>
            <a:pPr marL="6109">
              <a:spcBef>
                <a:spcPts val="310"/>
              </a:spcBef>
            </a:pPr>
            <a:r>
              <a:rPr sz="625" dirty="0">
                <a:solidFill>
                  <a:srgbClr val="221F1F"/>
                </a:solidFill>
                <a:latin typeface="Carnas medium"/>
                <a:cs typeface="Calibri"/>
              </a:rPr>
              <a:t>(2022 </a:t>
            </a:r>
            <a:r>
              <a:rPr lang="en-US" sz="625" dirty="0">
                <a:solidFill>
                  <a:srgbClr val="221F1F"/>
                </a:solidFill>
                <a:latin typeface="Carnas medium"/>
                <a:cs typeface="Calibri"/>
              </a:rPr>
              <a:t>, adjusted ratio</a:t>
            </a:r>
            <a:r>
              <a:rPr sz="625" dirty="0">
                <a:solidFill>
                  <a:srgbClr val="221F1F"/>
                </a:solidFill>
                <a:latin typeface="Carnas medium"/>
                <a:cs typeface="Calibri"/>
              </a:rPr>
              <a:t> 3</a:t>
            </a:r>
            <a:r>
              <a:rPr lang="en-US" sz="625" dirty="0">
                <a:solidFill>
                  <a:srgbClr val="221F1F"/>
                </a:solidFill>
                <a:latin typeface="Carnas medium"/>
                <a:cs typeface="Calibri"/>
              </a:rPr>
              <a:t>.5</a:t>
            </a:r>
            <a:r>
              <a:rPr sz="625" dirty="0">
                <a:solidFill>
                  <a:srgbClr val="221F1F"/>
                </a:solidFill>
                <a:latin typeface="Carnas medium"/>
                <a:cs typeface="Calibri"/>
              </a:rPr>
              <a:t>)</a:t>
            </a:r>
          </a:p>
        </p:txBody>
      </p:sp>
      <p:sp>
        <p:nvSpPr>
          <p:cNvPr id="24" name="object 24"/>
          <p:cNvSpPr/>
          <p:nvPr/>
        </p:nvSpPr>
        <p:spPr>
          <a:xfrm>
            <a:off x="2028846" y="1775801"/>
            <a:ext cx="523818" cy="205251"/>
          </a:xfrm>
          <a:custGeom>
            <a:avLst/>
            <a:gdLst/>
            <a:ahLst/>
            <a:cxnLst/>
            <a:rect l="l" t="t" r="r" b="b"/>
            <a:pathLst>
              <a:path w="1089025" h="426720">
                <a:moveTo>
                  <a:pt x="875677" y="0"/>
                </a:moveTo>
                <a:lnTo>
                  <a:pt x="0" y="0"/>
                </a:lnTo>
                <a:lnTo>
                  <a:pt x="0" y="426364"/>
                </a:lnTo>
                <a:lnTo>
                  <a:pt x="875677" y="426364"/>
                </a:lnTo>
                <a:lnTo>
                  <a:pt x="1086573" y="215430"/>
                </a:lnTo>
                <a:lnTo>
                  <a:pt x="1088542" y="212864"/>
                </a:lnTo>
                <a:lnTo>
                  <a:pt x="875677" y="0"/>
                </a:lnTo>
                <a:close/>
              </a:path>
            </a:pathLst>
          </a:custGeom>
          <a:solidFill>
            <a:srgbClr val="E0E8EB"/>
          </a:solidFill>
        </p:spPr>
        <p:txBody>
          <a:bodyPr wrap="square" lIns="0" tIns="0" rIns="0" bIns="0" rtlCol="0"/>
          <a:lstStyle/>
          <a:p>
            <a:endParaRPr/>
          </a:p>
        </p:txBody>
      </p:sp>
      <p:sp>
        <p:nvSpPr>
          <p:cNvPr id="40" name="object 40"/>
          <p:cNvSpPr txBox="1"/>
          <p:nvPr/>
        </p:nvSpPr>
        <p:spPr>
          <a:xfrm>
            <a:off x="1537646" y="1756094"/>
            <a:ext cx="3041905" cy="512556"/>
          </a:xfrm>
          <a:prstGeom prst="rect">
            <a:avLst/>
          </a:prstGeom>
        </p:spPr>
        <p:txBody>
          <a:bodyPr vert="horz" wrap="square" lIns="0" tIns="76053" rIns="0" bIns="0" rtlCol="0">
            <a:spAutoFit/>
          </a:bodyPr>
          <a:lstStyle/>
          <a:p>
            <a:pPr marL="63500" indent="-63500">
              <a:spcBef>
                <a:spcPts val="599"/>
              </a:spcBef>
              <a:tabLst>
                <a:tab pos="564159" algn="l"/>
                <a:tab pos="1081279" algn="l"/>
              </a:tabLst>
            </a:pPr>
            <a:r>
              <a:rPr sz="770" spc="41" dirty="0">
                <a:solidFill>
                  <a:schemeClr val="tx1"/>
                </a:solidFill>
                <a:latin typeface="Carnas medium"/>
                <a:cs typeface="Calibri"/>
              </a:rPr>
              <a:t>2022</a:t>
            </a:r>
            <a:r>
              <a:rPr sz="770" spc="2" dirty="0">
                <a:solidFill>
                  <a:schemeClr val="tx1"/>
                </a:solidFill>
                <a:latin typeface="Carnas medium"/>
                <a:cs typeface="Calibri"/>
              </a:rPr>
              <a:t> </a:t>
            </a:r>
            <a:r>
              <a:rPr sz="770" dirty="0">
                <a:solidFill>
                  <a:schemeClr val="tx1"/>
                </a:solidFill>
                <a:latin typeface="Carnas medium"/>
                <a:cs typeface="Calibri"/>
              </a:rPr>
              <a:t>	</a:t>
            </a:r>
            <a:r>
              <a:rPr lang="en-US" sz="770" b="1" dirty="0">
                <a:solidFill>
                  <a:schemeClr val="tx1"/>
                </a:solidFill>
                <a:latin typeface="Carnas medium"/>
                <a:cs typeface="Calibri"/>
              </a:rPr>
              <a:t>  </a:t>
            </a:r>
            <a:r>
              <a:rPr sz="770" b="1" spc="31" dirty="0">
                <a:solidFill>
                  <a:schemeClr val="tx1"/>
                </a:solidFill>
                <a:latin typeface="Carnas medium"/>
                <a:cs typeface="Calibri"/>
              </a:rPr>
              <a:t>4290</a:t>
            </a:r>
            <a:r>
              <a:rPr sz="770" dirty="0">
                <a:solidFill>
                  <a:schemeClr val="tx1"/>
                </a:solidFill>
                <a:latin typeface="Carnas medium"/>
                <a:cs typeface="Calibri"/>
              </a:rPr>
              <a:t>	</a:t>
            </a:r>
            <a:r>
              <a:rPr sz="770" spc="41" dirty="0">
                <a:solidFill>
                  <a:schemeClr val="tx1"/>
                </a:solidFill>
                <a:latin typeface="Carnas medium"/>
                <a:cs typeface="Calibri"/>
              </a:rPr>
              <a:t>2027</a:t>
            </a:r>
            <a:r>
              <a:rPr sz="770" spc="2" dirty="0">
                <a:solidFill>
                  <a:schemeClr val="tx1"/>
                </a:solidFill>
                <a:latin typeface="Carnas medium"/>
                <a:cs typeface="Calibri"/>
              </a:rPr>
              <a:t> </a:t>
            </a:r>
            <a:endParaRPr sz="770" dirty="0">
              <a:solidFill>
                <a:schemeClr val="tx1"/>
              </a:solidFill>
              <a:latin typeface="Carnas medium"/>
              <a:cs typeface="Calibri"/>
            </a:endParaRPr>
          </a:p>
          <a:p>
            <a:pPr marL="6109">
              <a:spcBef>
                <a:spcPts val="404"/>
              </a:spcBef>
            </a:pPr>
            <a:r>
              <a:rPr sz="625" spc="24" dirty="0">
                <a:solidFill>
                  <a:schemeClr val="tx1"/>
                </a:solidFill>
                <a:latin typeface="Carnas medium"/>
                <a:cs typeface="Calibri"/>
              </a:rPr>
              <a:t>(2020</a:t>
            </a:r>
            <a:r>
              <a:rPr lang="en-US" sz="625" spc="24" dirty="0">
                <a:solidFill>
                  <a:schemeClr val="tx1"/>
                </a:solidFill>
                <a:latin typeface="Carnas medium"/>
                <a:cs typeface="Calibri"/>
              </a:rPr>
              <a:t>,</a:t>
            </a:r>
            <a:r>
              <a:rPr sz="625" spc="70" dirty="0">
                <a:solidFill>
                  <a:schemeClr val="tx1"/>
                </a:solidFill>
                <a:latin typeface="Carnas medium"/>
                <a:cs typeface="Calibri"/>
              </a:rPr>
              <a:t> </a:t>
            </a:r>
            <a:r>
              <a:rPr lang="en-US" sz="625" spc="70" dirty="0">
                <a:solidFill>
                  <a:schemeClr val="tx1"/>
                </a:solidFill>
                <a:latin typeface="Carnas medium"/>
                <a:cs typeface="Calibri"/>
              </a:rPr>
              <a:t>before</a:t>
            </a:r>
            <a:r>
              <a:rPr sz="625" spc="72" dirty="0">
                <a:solidFill>
                  <a:schemeClr val="tx1"/>
                </a:solidFill>
                <a:latin typeface="Carnas medium"/>
                <a:cs typeface="Calibri"/>
              </a:rPr>
              <a:t> </a:t>
            </a:r>
            <a:r>
              <a:rPr sz="625" dirty="0">
                <a:solidFill>
                  <a:schemeClr val="tx1"/>
                </a:solidFill>
                <a:latin typeface="Carnas medium"/>
                <a:cs typeface="Calibri"/>
              </a:rPr>
              <a:t>re</a:t>
            </a:r>
            <a:r>
              <a:rPr lang="en-US" sz="625" dirty="0">
                <a:solidFill>
                  <a:schemeClr val="tx1"/>
                </a:solidFill>
                <a:latin typeface="Carnas medium"/>
                <a:cs typeface="Calibri"/>
              </a:rPr>
              <a:t>construction</a:t>
            </a:r>
            <a:r>
              <a:rPr sz="625" spc="70" dirty="0">
                <a:solidFill>
                  <a:schemeClr val="tx1"/>
                </a:solidFill>
                <a:latin typeface="Carnas medium"/>
                <a:cs typeface="Calibri"/>
              </a:rPr>
              <a:t> </a:t>
            </a:r>
            <a:r>
              <a:rPr sz="625" spc="19" dirty="0">
                <a:solidFill>
                  <a:schemeClr val="tx1"/>
                </a:solidFill>
                <a:latin typeface="Carnas medium"/>
                <a:cs typeface="Calibri"/>
              </a:rPr>
              <a:t>3</a:t>
            </a:r>
            <a:r>
              <a:rPr lang="en-US" sz="625" spc="19" dirty="0">
                <a:solidFill>
                  <a:schemeClr val="tx1"/>
                </a:solidFill>
                <a:latin typeface="Carnas medium"/>
                <a:cs typeface="Calibri"/>
              </a:rPr>
              <a:t>,</a:t>
            </a:r>
            <a:r>
              <a:rPr sz="625" spc="19" dirty="0">
                <a:solidFill>
                  <a:schemeClr val="tx1"/>
                </a:solidFill>
                <a:latin typeface="Carnas medium"/>
                <a:cs typeface="Calibri"/>
              </a:rPr>
              <a:t>520)</a:t>
            </a:r>
            <a:r>
              <a:rPr lang="en-US" sz="625" spc="19" dirty="0">
                <a:solidFill>
                  <a:schemeClr val="tx1"/>
                </a:solidFill>
                <a:latin typeface="Carnas medium"/>
                <a:cs typeface="Calibri"/>
              </a:rPr>
              <a:t> </a:t>
            </a:r>
            <a:endParaRPr lang="lt-LT" sz="625" dirty="0">
              <a:solidFill>
                <a:schemeClr val="tx1"/>
              </a:solidFill>
              <a:latin typeface="Carnas medium"/>
              <a:cs typeface="Calibri"/>
            </a:endParaRPr>
          </a:p>
          <a:p>
            <a:pPr marL="6109">
              <a:spcBef>
                <a:spcPts val="433"/>
              </a:spcBef>
            </a:pPr>
            <a:r>
              <a:rPr lang="en-GB" sz="770" i="1" dirty="0">
                <a:solidFill>
                  <a:schemeClr val="tx1"/>
                </a:solidFill>
                <a:latin typeface="Carnas medium"/>
                <a:cs typeface="Calibri"/>
              </a:rPr>
              <a:t>C</a:t>
            </a:r>
            <a:r>
              <a:rPr lang="en-GB" sz="770" i="1" spc="22" dirty="0">
                <a:solidFill>
                  <a:schemeClr val="tx1"/>
                </a:solidFill>
                <a:latin typeface="Carnas medium"/>
                <a:cs typeface="Calibri"/>
              </a:rPr>
              <a:t>O2 emission (thousands t)</a:t>
            </a:r>
          </a:p>
        </p:txBody>
      </p:sp>
      <p:sp>
        <p:nvSpPr>
          <p:cNvPr id="3" name="object 3"/>
          <p:cNvSpPr/>
          <p:nvPr/>
        </p:nvSpPr>
        <p:spPr>
          <a:xfrm>
            <a:off x="5593282" y="1748668"/>
            <a:ext cx="523818" cy="205251"/>
          </a:xfrm>
          <a:custGeom>
            <a:avLst/>
            <a:gdLst/>
            <a:ahLst/>
            <a:cxnLst/>
            <a:rect l="l" t="t" r="r" b="b"/>
            <a:pathLst>
              <a:path w="1089025" h="426720">
                <a:moveTo>
                  <a:pt x="875677" y="0"/>
                </a:moveTo>
                <a:lnTo>
                  <a:pt x="0" y="0"/>
                </a:lnTo>
                <a:lnTo>
                  <a:pt x="0" y="426364"/>
                </a:lnTo>
                <a:lnTo>
                  <a:pt x="875677" y="426364"/>
                </a:lnTo>
                <a:lnTo>
                  <a:pt x="1086573" y="215430"/>
                </a:lnTo>
                <a:lnTo>
                  <a:pt x="1088542" y="212864"/>
                </a:lnTo>
                <a:lnTo>
                  <a:pt x="875677" y="0"/>
                </a:lnTo>
                <a:close/>
              </a:path>
            </a:pathLst>
          </a:custGeom>
          <a:solidFill>
            <a:srgbClr val="E0E8EB"/>
          </a:solidFill>
        </p:spPr>
        <p:txBody>
          <a:bodyPr wrap="square" lIns="0" tIns="0" rIns="0" bIns="0" rtlCol="0"/>
          <a:lstStyle/>
          <a:p>
            <a:endParaRPr/>
          </a:p>
        </p:txBody>
      </p:sp>
      <p:sp>
        <p:nvSpPr>
          <p:cNvPr id="4" name="object 4"/>
          <p:cNvSpPr/>
          <p:nvPr/>
        </p:nvSpPr>
        <p:spPr>
          <a:xfrm>
            <a:off x="6628332" y="1756094"/>
            <a:ext cx="523818" cy="205251"/>
          </a:xfrm>
          <a:custGeom>
            <a:avLst/>
            <a:gdLst/>
            <a:ahLst/>
            <a:cxnLst/>
            <a:rect l="l" t="t" r="r" b="b"/>
            <a:pathLst>
              <a:path w="1089025" h="426720">
                <a:moveTo>
                  <a:pt x="875677" y="0"/>
                </a:moveTo>
                <a:lnTo>
                  <a:pt x="0" y="0"/>
                </a:lnTo>
                <a:lnTo>
                  <a:pt x="0" y="426364"/>
                </a:lnTo>
                <a:lnTo>
                  <a:pt x="875677" y="426364"/>
                </a:lnTo>
                <a:lnTo>
                  <a:pt x="1086573" y="215430"/>
                </a:lnTo>
                <a:lnTo>
                  <a:pt x="1088542" y="212864"/>
                </a:lnTo>
                <a:lnTo>
                  <a:pt x="875677" y="0"/>
                </a:lnTo>
                <a:close/>
              </a:path>
            </a:pathLst>
          </a:custGeom>
          <a:solidFill>
            <a:srgbClr val="E0E8EB"/>
          </a:solidFill>
        </p:spPr>
        <p:txBody>
          <a:bodyPr wrap="square" lIns="0" tIns="0" rIns="0" bIns="0" rtlCol="0"/>
          <a:lstStyle/>
          <a:p>
            <a:endParaRPr/>
          </a:p>
        </p:txBody>
      </p:sp>
      <p:sp>
        <p:nvSpPr>
          <p:cNvPr id="5" name="object 5"/>
          <p:cNvSpPr/>
          <p:nvPr/>
        </p:nvSpPr>
        <p:spPr>
          <a:xfrm>
            <a:off x="7581575" y="1775280"/>
            <a:ext cx="523818" cy="205251"/>
          </a:xfrm>
          <a:custGeom>
            <a:avLst/>
            <a:gdLst/>
            <a:ahLst/>
            <a:cxnLst/>
            <a:rect l="l" t="t" r="r" b="b"/>
            <a:pathLst>
              <a:path w="1089025" h="426720">
                <a:moveTo>
                  <a:pt x="875677" y="0"/>
                </a:moveTo>
                <a:lnTo>
                  <a:pt x="0" y="0"/>
                </a:lnTo>
                <a:lnTo>
                  <a:pt x="0" y="426364"/>
                </a:lnTo>
                <a:lnTo>
                  <a:pt x="875677" y="426364"/>
                </a:lnTo>
                <a:lnTo>
                  <a:pt x="1086573" y="215430"/>
                </a:lnTo>
                <a:lnTo>
                  <a:pt x="1088542" y="212864"/>
                </a:lnTo>
                <a:lnTo>
                  <a:pt x="875677" y="0"/>
                </a:lnTo>
                <a:close/>
              </a:path>
            </a:pathLst>
          </a:custGeom>
          <a:solidFill>
            <a:srgbClr val="E0E8EB"/>
          </a:solidFill>
        </p:spPr>
        <p:txBody>
          <a:bodyPr wrap="square" lIns="0" tIns="0" rIns="0" bIns="0" rtlCol="0"/>
          <a:lstStyle/>
          <a:p>
            <a:endParaRPr/>
          </a:p>
        </p:txBody>
      </p:sp>
      <p:sp>
        <p:nvSpPr>
          <p:cNvPr id="15" name="object 15"/>
          <p:cNvSpPr/>
          <p:nvPr/>
        </p:nvSpPr>
        <p:spPr>
          <a:xfrm>
            <a:off x="2028846" y="3939405"/>
            <a:ext cx="523818" cy="205251"/>
          </a:xfrm>
          <a:custGeom>
            <a:avLst/>
            <a:gdLst/>
            <a:ahLst/>
            <a:cxnLst/>
            <a:rect l="l" t="t" r="r" b="b"/>
            <a:pathLst>
              <a:path w="1089025" h="426720">
                <a:moveTo>
                  <a:pt x="875677" y="0"/>
                </a:moveTo>
                <a:lnTo>
                  <a:pt x="0" y="0"/>
                </a:lnTo>
                <a:lnTo>
                  <a:pt x="0" y="426364"/>
                </a:lnTo>
                <a:lnTo>
                  <a:pt x="875677" y="426364"/>
                </a:lnTo>
                <a:lnTo>
                  <a:pt x="1086573" y="215430"/>
                </a:lnTo>
                <a:lnTo>
                  <a:pt x="1088542" y="212864"/>
                </a:lnTo>
                <a:lnTo>
                  <a:pt x="875677" y="0"/>
                </a:lnTo>
                <a:close/>
              </a:path>
            </a:pathLst>
          </a:custGeom>
          <a:solidFill>
            <a:srgbClr val="E0E8EB"/>
          </a:solidFill>
        </p:spPr>
        <p:txBody>
          <a:bodyPr wrap="square" lIns="0" tIns="0" rIns="0" bIns="0" rtlCol="0"/>
          <a:lstStyle/>
          <a:p>
            <a:endParaRPr/>
          </a:p>
        </p:txBody>
      </p:sp>
      <p:sp>
        <p:nvSpPr>
          <p:cNvPr id="16" name="object 16"/>
          <p:cNvSpPr/>
          <p:nvPr/>
        </p:nvSpPr>
        <p:spPr>
          <a:xfrm>
            <a:off x="3021002" y="3939418"/>
            <a:ext cx="523818" cy="205251"/>
          </a:xfrm>
          <a:custGeom>
            <a:avLst/>
            <a:gdLst/>
            <a:ahLst/>
            <a:cxnLst/>
            <a:rect l="l" t="t" r="r" b="b"/>
            <a:pathLst>
              <a:path w="1089025" h="426720">
                <a:moveTo>
                  <a:pt x="875677" y="0"/>
                </a:moveTo>
                <a:lnTo>
                  <a:pt x="0" y="0"/>
                </a:lnTo>
                <a:lnTo>
                  <a:pt x="0" y="426364"/>
                </a:lnTo>
                <a:lnTo>
                  <a:pt x="875677" y="426364"/>
                </a:lnTo>
                <a:lnTo>
                  <a:pt x="1086573" y="215430"/>
                </a:lnTo>
                <a:lnTo>
                  <a:pt x="1088542" y="212864"/>
                </a:lnTo>
                <a:lnTo>
                  <a:pt x="875677" y="0"/>
                </a:lnTo>
                <a:close/>
              </a:path>
            </a:pathLst>
          </a:custGeom>
          <a:solidFill>
            <a:srgbClr val="E0E8EB"/>
          </a:solidFill>
        </p:spPr>
        <p:txBody>
          <a:bodyPr wrap="square" lIns="0" tIns="0" rIns="0" bIns="0" rtlCol="0"/>
          <a:lstStyle/>
          <a:p>
            <a:endParaRPr/>
          </a:p>
        </p:txBody>
      </p:sp>
      <p:sp>
        <p:nvSpPr>
          <p:cNvPr id="17" name="object 17"/>
          <p:cNvSpPr/>
          <p:nvPr/>
        </p:nvSpPr>
        <p:spPr>
          <a:xfrm>
            <a:off x="4062211" y="3933014"/>
            <a:ext cx="523818" cy="205251"/>
          </a:xfrm>
          <a:custGeom>
            <a:avLst/>
            <a:gdLst/>
            <a:ahLst/>
            <a:cxnLst/>
            <a:rect l="l" t="t" r="r" b="b"/>
            <a:pathLst>
              <a:path w="1089025" h="426720">
                <a:moveTo>
                  <a:pt x="875677" y="0"/>
                </a:moveTo>
                <a:lnTo>
                  <a:pt x="0" y="0"/>
                </a:lnTo>
                <a:lnTo>
                  <a:pt x="0" y="426364"/>
                </a:lnTo>
                <a:lnTo>
                  <a:pt x="875677" y="426364"/>
                </a:lnTo>
                <a:lnTo>
                  <a:pt x="1086573" y="215430"/>
                </a:lnTo>
                <a:lnTo>
                  <a:pt x="1088542" y="212864"/>
                </a:lnTo>
                <a:lnTo>
                  <a:pt x="875677" y="0"/>
                </a:lnTo>
                <a:close/>
              </a:path>
            </a:pathLst>
          </a:custGeom>
          <a:solidFill>
            <a:srgbClr val="E0E8EB"/>
          </a:solidFill>
        </p:spPr>
        <p:txBody>
          <a:bodyPr wrap="square" lIns="0" tIns="0" rIns="0" bIns="0" rtlCol="0"/>
          <a:lstStyle/>
          <a:p>
            <a:endParaRPr/>
          </a:p>
        </p:txBody>
      </p:sp>
      <p:sp>
        <p:nvSpPr>
          <p:cNvPr id="18" name="object 18"/>
          <p:cNvSpPr/>
          <p:nvPr/>
        </p:nvSpPr>
        <p:spPr>
          <a:xfrm>
            <a:off x="2029625" y="2309823"/>
            <a:ext cx="523818" cy="205251"/>
          </a:xfrm>
          <a:custGeom>
            <a:avLst/>
            <a:gdLst/>
            <a:ahLst/>
            <a:cxnLst/>
            <a:rect l="l" t="t" r="r" b="b"/>
            <a:pathLst>
              <a:path w="1089025" h="426720">
                <a:moveTo>
                  <a:pt x="875677" y="0"/>
                </a:moveTo>
                <a:lnTo>
                  <a:pt x="0" y="0"/>
                </a:lnTo>
                <a:lnTo>
                  <a:pt x="0" y="426364"/>
                </a:lnTo>
                <a:lnTo>
                  <a:pt x="875677" y="426364"/>
                </a:lnTo>
                <a:lnTo>
                  <a:pt x="1086573" y="215430"/>
                </a:lnTo>
                <a:lnTo>
                  <a:pt x="1088542" y="212864"/>
                </a:lnTo>
                <a:lnTo>
                  <a:pt x="875677" y="0"/>
                </a:lnTo>
                <a:close/>
              </a:path>
            </a:pathLst>
          </a:custGeom>
          <a:solidFill>
            <a:srgbClr val="E0E8EB"/>
          </a:solidFill>
        </p:spPr>
        <p:txBody>
          <a:bodyPr wrap="square" lIns="0" tIns="0" rIns="0" bIns="0" rtlCol="0"/>
          <a:lstStyle/>
          <a:p>
            <a:endParaRPr/>
          </a:p>
        </p:txBody>
      </p:sp>
      <p:sp>
        <p:nvSpPr>
          <p:cNvPr id="19" name="object 19"/>
          <p:cNvSpPr/>
          <p:nvPr/>
        </p:nvSpPr>
        <p:spPr>
          <a:xfrm>
            <a:off x="3023631" y="2304974"/>
            <a:ext cx="523818" cy="205251"/>
          </a:xfrm>
          <a:custGeom>
            <a:avLst/>
            <a:gdLst/>
            <a:ahLst/>
            <a:cxnLst/>
            <a:rect l="l" t="t" r="r" b="b"/>
            <a:pathLst>
              <a:path w="1089025" h="426720">
                <a:moveTo>
                  <a:pt x="875677" y="0"/>
                </a:moveTo>
                <a:lnTo>
                  <a:pt x="0" y="0"/>
                </a:lnTo>
                <a:lnTo>
                  <a:pt x="0" y="426364"/>
                </a:lnTo>
                <a:lnTo>
                  <a:pt x="875677" y="426364"/>
                </a:lnTo>
                <a:lnTo>
                  <a:pt x="1086573" y="215430"/>
                </a:lnTo>
                <a:lnTo>
                  <a:pt x="1088542" y="212864"/>
                </a:lnTo>
                <a:lnTo>
                  <a:pt x="875677" y="0"/>
                </a:lnTo>
                <a:close/>
              </a:path>
            </a:pathLst>
          </a:custGeom>
          <a:solidFill>
            <a:srgbClr val="E0E8EB"/>
          </a:solidFill>
        </p:spPr>
        <p:txBody>
          <a:bodyPr wrap="square" lIns="0" tIns="0" rIns="0" bIns="0" rtlCol="0"/>
          <a:lstStyle/>
          <a:p>
            <a:endParaRPr/>
          </a:p>
        </p:txBody>
      </p:sp>
      <p:sp>
        <p:nvSpPr>
          <p:cNvPr id="20" name="object 20"/>
          <p:cNvSpPr/>
          <p:nvPr/>
        </p:nvSpPr>
        <p:spPr>
          <a:xfrm>
            <a:off x="4070649" y="2283579"/>
            <a:ext cx="523818" cy="205251"/>
          </a:xfrm>
          <a:custGeom>
            <a:avLst/>
            <a:gdLst/>
            <a:ahLst/>
            <a:cxnLst/>
            <a:rect l="l" t="t" r="r" b="b"/>
            <a:pathLst>
              <a:path w="1089025" h="426720">
                <a:moveTo>
                  <a:pt x="875677" y="0"/>
                </a:moveTo>
                <a:lnTo>
                  <a:pt x="0" y="0"/>
                </a:lnTo>
                <a:lnTo>
                  <a:pt x="0" y="426364"/>
                </a:lnTo>
                <a:lnTo>
                  <a:pt x="875677" y="426364"/>
                </a:lnTo>
                <a:lnTo>
                  <a:pt x="1086573" y="215430"/>
                </a:lnTo>
                <a:lnTo>
                  <a:pt x="1088542" y="212864"/>
                </a:lnTo>
                <a:lnTo>
                  <a:pt x="875677" y="0"/>
                </a:lnTo>
                <a:close/>
              </a:path>
            </a:pathLst>
          </a:custGeom>
          <a:solidFill>
            <a:srgbClr val="E0E8EB"/>
          </a:solidFill>
        </p:spPr>
        <p:txBody>
          <a:bodyPr wrap="square" lIns="0" tIns="0" rIns="0" bIns="0" rtlCol="0"/>
          <a:lstStyle/>
          <a:p>
            <a:endParaRPr/>
          </a:p>
        </p:txBody>
      </p:sp>
      <p:sp>
        <p:nvSpPr>
          <p:cNvPr id="21" name="object 21"/>
          <p:cNvSpPr/>
          <p:nvPr/>
        </p:nvSpPr>
        <p:spPr>
          <a:xfrm>
            <a:off x="2028846" y="2678140"/>
            <a:ext cx="523818" cy="205251"/>
          </a:xfrm>
          <a:custGeom>
            <a:avLst/>
            <a:gdLst/>
            <a:ahLst/>
            <a:cxnLst/>
            <a:rect l="l" t="t" r="r" b="b"/>
            <a:pathLst>
              <a:path w="1089025" h="426720">
                <a:moveTo>
                  <a:pt x="875677" y="0"/>
                </a:moveTo>
                <a:lnTo>
                  <a:pt x="0" y="0"/>
                </a:lnTo>
                <a:lnTo>
                  <a:pt x="0" y="426364"/>
                </a:lnTo>
                <a:lnTo>
                  <a:pt x="875677" y="426364"/>
                </a:lnTo>
                <a:lnTo>
                  <a:pt x="1086573" y="215430"/>
                </a:lnTo>
                <a:lnTo>
                  <a:pt x="1088542" y="212864"/>
                </a:lnTo>
                <a:lnTo>
                  <a:pt x="875677" y="0"/>
                </a:lnTo>
                <a:close/>
              </a:path>
            </a:pathLst>
          </a:custGeom>
          <a:solidFill>
            <a:srgbClr val="E0E8EB"/>
          </a:solidFill>
        </p:spPr>
        <p:txBody>
          <a:bodyPr wrap="square" lIns="0" tIns="0" rIns="0" bIns="0" rtlCol="0"/>
          <a:lstStyle/>
          <a:p>
            <a:endParaRPr/>
          </a:p>
        </p:txBody>
      </p:sp>
      <p:sp>
        <p:nvSpPr>
          <p:cNvPr id="22" name="object 22"/>
          <p:cNvSpPr/>
          <p:nvPr/>
        </p:nvSpPr>
        <p:spPr>
          <a:xfrm>
            <a:off x="3021002" y="2679446"/>
            <a:ext cx="523818" cy="205251"/>
          </a:xfrm>
          <a:custGeom>
            <a:avLst/>
            <a:gdLst/>
            <a:ahLst/>
            <a:cxnLst/>
            <a:rect l="l" t="t" r="r" b="b"/>
            <a:pathLst>
              <a:path w="1089025" h="426720">
                <a:moveTo>
                  <a:pt x="875677" y="0"/>
                </a:moveTo>
                <a:lnTo>
                  <a:pt x="0" y="0"/>
                </a:lnTo>
                <a:lnTo>
                  <a:pt x="0" y="426364"/>
                </a:lnTo>
                <a:lnTo>
                  <a:pt x="875677" y="426364"/>
                </a:lnTo>
                <a:lnTo>
                  <a:pt x="1086573" y="215430"/>
                </a:lnTo>
                <a:lnTo>
                  <a:pt x="1088542" y="212864"/>
                </a:lnTo>
                <a:lnTo>
                  <a:pt x="875677" y="0"/>
                </a:lnTo>
                <a:close/>
              </a:path>
            </a:pathLst>
          </a:custGeom>
          <a:solidFill>
            <a:srgbClr val="E0E8EB"/>
          </a:solidFill>
        </p:spPr>
        <p:txBody>
          <a:bodyPr wrap="square" lIns="0" tIns="0" rIns="0" bIns="0" rtlCol="0"/>
          <a:lstStyle/>
          <a:p>
            <a:endParaRPr/>
          </a:p>
        </p:txBody>
      </p:sp>
      <p:sp>
        <p:nvSpPr>
          <p:cNvPr id="23" name="object 23"/>
          <p:cNvSpPr/>
          <p:nvPr/>
        </p:nvSpPr>
        <p:spPr>
          <a:xfrm>
            <a:off x="4070649" y="2681557"/>
            <a:ext cx="523818" cy="205251"/>
          </a:xfrm>
          <a:custGeom>
            <a:avLst/>
            <a:gdLst/>
            <a:ahLst/>
            <a:cxnLst/>
            <a:rect l="l" t="t" r="r" b="b"/>
            <a:pathLst>
              <a:path w="1089025" h="426720">
                <a:moveTo>
                  <a:pt x="875677" y="0"/>
                </a:moveTo>
                <a:lnTo>
                  <a:pt x="0" y="0"/>
                </a:lnTo>
                <a:lnTo>
                  <a:pt x="0" y="426364"/>
                </a:lnTo>
                <a:lnTo>
                  <a:pt x="875677" y="426364"/>
                </a:lnTo>
                <a:lnTo>
                  <a:pt x="1086573" y="215430"/>
                </a:lnTo>
                <a:lnTo>
                  <a:pt x="1088542" y="212864"/>
                </a:lnTo>
                <a:lnTo>
                  <a:pt x="875677" y="0"/>
                </a:lnTo>
                <a:close/>
              </a:path>
            </a:pathLst>
          </a:custGeom>
          <a:solidFill>
            <a:srgbClr val="E0E8EB"/>
          </a:solidFill>
        </p:spPr>
        <p:txBody>
          <a:bodyPr wrap="square" lIns="0" tIns="0" rIns="0" bIns="0" rtlCol="0"/>
          <a:lstStyle/>
          <a:p>
            <a:endParaRPr/>
          </a:p>
        </p:txBody>
      </p:sp>
      <p:sp>
        <p:nvSpPr>
          <p:cNvPr id="25" name="object 25"/>
          <p:cNvSpPr/>
          <p:nvPr/>
        </p:nvSpPr>
        <p:spPr>
          <a:xfrm>
            <a:off x="3024366" y="1791335"/>
            <a:ext cx="523818" cy="205251"/>
          </a:xfrm>
          <a:custGeom>
            <a:avLst/>
            <a:gdLst/>
            <a:ahLst/>
            <a:cxnLst/>
            <a:rect l="l" t="t" r="r" b="b"/>
            <a:pathLst>
              <a:path w="1089025" h="426720">
                <a:moveTo>
                  <a:pt x="875677" y="0"/>
                </a:moveTo>
                <a:lnTo>
                  <a:pt x="0" y="0"/>
                </a:lnTo>
                <a:lnTo>
                  <a:pt x="0" y="426364"/>
                </a:lnTo>
                <a:lnTo>
                  <a:pt x="875677" y="426364"/>
                </a:lnTo>
                <a:lnTo>
                  <a:pt x="1086573" y="215430"/>
                </a:lnTo>
                <a:lnTo>
                  <a:pt x="1088542" y="212864"/>
                </a:lnTo>
                <a:lnTo>
                  <a:pt x="875677" y="0"/>
                </a:lnTo>
                <a:close/>
              </a:path>
            </a:pathLst>
          </a:custGeom>
          <a:solidFill>
            <a:srgbClr val="E0E8EB"/>
          </a:solidFill>
        </p:spPr>
        <p:txBody>
          <a:bodyPr wrap="square" lIns="0" tIns="0" rIns="0" bIns="0" rtlCol="0"/>
          <a:lstStyle/>
          <a:p>
            <a:endParaRPr/>
          </a:p>
        </p:txBody>
      </p:sp>
      <p:sp>
        <p:nvSpPr>
          <p:cNvPr id="26" name="object 26"/>
          <p:cNvSpPr/>
          <p:nvPr/>
        </p:nvSpPr>
        <p:spPr>
          <a:xfrm>
            <a:off x="4057834" y="1775061"/>
            <a:ext cx="523818" cy="205251"/>
          </a:xfrm>
          <a:custGeom>
            <a:avLst/>
            <a:gdLst/>
            <a:ahLst/>
            <a:cxnLst/>
            <a:rect l="l" t="t" r="r" b="b"/>
            <a:pathLst>
              <a:path w="1089025" h="426720">
                <a:moveTo>
                  <a:pt x="875677" y="0"/>
                </a:moveTo>
                <a:lnTo>
                  <a:pt x="0" y="0"/>
                </a:lnTo>
                <a:lnTo>
                  <a:pt x="0" y="426364"/>
                </a:lnTo>
                <a:lnTo>
                  <a:pt x="875677" y="426364"/>
                </a:lnTo>
                <a:lnTo>
                  <a:pt x="1086573" y="215430"/>
                </a:lnTo>
                <a:lnTo>
                  <a:pt x="1088542" y="212864"/>
                </a:lnTo>
                <a:lnTo>
                  <a:pt x="875677" y="0"/>
                </a:lnTo>
                <a:close/>
              </a:path>
            </a:pathLst>
          </a:custGeom>
          <a:solidFill>
            <a:srgbClr val="E0E8EB"/>
          </a:solidFill>
        </p:spPr>
        <p:txBody>
          <a:bodyPr wrap="square" lIns="0" tIns="0" rIns="0" bIns="0" rtlCol="0"/>
          <a:lstStyle/>
          <a:p>
            <a:endParaRPr/>
          </a:p>
        </p:txBody>
      </p:sp>
      <p:sp>
        <p:nvSpPr>
          <p:cNvPr id="27" name="object 27"/>
          <p:cNvSpPr txBox="1"/>
          <p:nvPr/>
        </p:nvSpPr>
        <p:spPr>
          <a:xfrm>
            <a:off x="1211016" y="1047750"/>
            <a:ext cx="3769682" cy="359036"/>
          </a:xfrm>
          <a:prstGeom prst="rect">
            <a:avLst/>
          </a:prstGeom>
        </p:spPr>
        <p:txBody>
          <a:bodyPr vert="horz" wrap="square" lIns="0" tIns="7330" rIns="0" bIns="0" rtlCol="0">
            <a:spAutoFit/>
          </a:bodyPr>
          <a:lstStyle/>
          <a:p>
            <a:pPr marL="6109">
              <a:spcBef>
                <a:spcPts val="58"/>
              </a:spcBef>
              <a:tabLst>
                <a:tab pos="3301565" algn="l"/>
              </a:tabLst>
            </a:pPr>
            <a:r>
              <a:rPr sz="2285" spc="125" dirty="0">
                <a:solidFill>
                  <a:srgbClr val="16B3E1"/>
                </a:solidFill>
                <a:latin typeface="Carnas-Medium" panose="02000603000000020004" pitchFamily="50" charset="0"/>
                <a:cs typeface="Calibri"/>
              </a:rPr>
              <a:t>1</a:t>
            </a:r>
            <a:r>
              <a:rPr sz="2285" dirty="0">
                <a:solidFill>
                  <a:srgbClr val="16B3E1"/>
                </a:solidFill>
                <a:latin typeface="Carnas-Medium" panose="02000603000000020004" pitchFamily="50" charset="0"/>
                <a:cs typeface="Calibri"/>
              </a:rPr>
              <a:t>	</a:t>
            </a:r>
            <a:r>
              <a:rPr lang="en-US" sz="2285" dirty="0">
                <a:solidFill>
                  <a:srgbClr val="16B3E1"/>
                </a:solidFill>
                <a:latin typeface="Carnas-Medium" panose="02000603000000020004" pitchFamily="50" charset="0"/>
                <a:cs typeface="Calibri"/>
              </a:rPr>
              <a:t>    </a:t>
            </a:r>
            <a:r>
              <a:rPr sz="2285" spc="125" dirty="0">
                <a:solidFill>
                  <a:srgbClr val="96999C"/>
                </a:solidFill>
                <a:latin typeface="Carnas-Medium" panose="02000603000000020004" pitchFamily="50" charset="0"/>
                <a:cs typeface="Calibri"/>
              </a:rPr>
              <a:t>3</a:t>
            </a:r>
            <a:endParaRPr sz="2285" dirty="0">
              <a:latin typeface="Carnas-Medium" panose="02000603000000020004" pitchFamily="50" charset="0"/>
              <a:cs typeface="Calibri"/>
            </a:endParaRPr>
          </a:p>
        </p:txBody>
      </p:sp>
      <p:sp>
        <p:nvSpPr>
          <p:cNvPr id="28" name="object 28"/>
          <p:cNvSpPr/>
          <p:nvPr/>
        </p:nvSpPr>
        <p:spPr>
          <a:xfrm>
            <a:off x="5003858" y="1133197"/>
            <a:ext cx="46120" cy="1720800"/>
          </a:xfrm>
          <a:custGeom>
            <a:avLst/>
            <a:gdLst/>
            <a:ahLst/>
            <a:cxnLst/>
            <a:rect l="l" t="t" r="r" b="b"/>
            <a:pathLst>
              <a:path w="95884" h="3188335">
                <a:moveTo>
                  <a:pt x="95465" y="0"/>
                </a:moveTo>
                <a:lnTo>
                  <a:pt x="0" y="0"/>
                </a:lnTo>
                <a:lnTo>
                  <a:pt x="0" y="3188055"/>
                </a:lnTo>
                <a:lnTo>
                  <a:pt x="95465" y="3188055"/>
                </a:lnTo>
                <a:lnTo>
                  <a:pt x="95465" y="0"/>
                </a:lnTo>
                <a:close/>
              </a:path>
            </a:pathLst>
          </a:custGeom>
          <a:solidFill>
            <a:srgbClr val="96999C"/>
          </a:solidFill>
        </p:spPr>
        <p:txBody>
          <a:bodyPr wrap="square" lIns="0" tIns="0" rIns="0" bIns="0" rtlCol="0"/>
          <a:lstStyle/>
          <a:p>
            <a:endParaRPr/>
          </a:p>
        </p:txBody>
      </p:sp>
      <p:sp>
        <p:nvSpPr>
          <p:cNvPr id="29" name="object 29"/>
          <p:cNvSpPr txBox="1"/>
          <p:nvPr/>
        </p:nvSpPr>
        <p:spPr>
          <a:xfrm>
            <a:off x="7659410" y="1806444"/>
            <a:ext cx="322538" cy="124971"/>
          </a:xfrm>
          <a:prstGeom prst="rect">
            <a:avLst/>
          </a:prstGeom>
        </p:spPr>
        <p:txBody>
          <a:bodyPr vert="horz" wrap="square" lIns="0" tIns="6414" rIns="0" bIns="0" rtlCol="0">
            <a:spAutoFit/>
          </a:bodyPr>
          <a:lstStyle/>
          <a:p>
            <a:pPr marL="6109">
              <a:spcBef>
                <a:spcPts val="51"/>
              </a:spcBef>
            </a:pPr>
            <a:r>
              <a:rPr sz="770" b="1" spc="31" dirty="0">
                <a:solidFill>
                  <a:srgbClr val="221F1F"/>
                </a:solidFill>
                <a:latin typeface="Carnas medium"/>
                <a:cs typeface="Calibri"/>
              </a:rPr>
              <a:t>≤ 25%</a:t>
            </a:r>
          </a:p>
        </p:txBody>
      </p:sp>
      <p:sp>
        <p:nvSpPr>
          <p:cNvPr id="31" name="object 31"/>
          <p:cNvSpPr txBox="1"/>
          <p:nvPr/>
        </p:nvSpPr>
        <p:spPr>
          <a:xfrm>
            <a:off x="5163619" y="1058370"/>
            <a:ext cx="2543419" cy="858505"/>
          </a:xfrm>
          <a:prstGeom prst="rect">
            <a:avLst/>
          </a:prstGeom>
        </p:spPr>
        <p:txBody>
          <a:bodyPr vert="horz" wrap="square" lIns="0" tIns="6414" rIns="0" bIns="0" rtlCol="0">
            <a:spAutoFit/>
          </a:bodyPr>
          <a:lstStyle/>
          <a:p>
            <a:pPr marL="6109" marR="2444">
              <a:spcBef>
                <a:spcPts val="51"/>
              </a:spcBef>
            </a:pPr>
            <a:r>
              <a:rPr sz="770" b="1" spc="43" dirty="0">
                <a:latin typeface="Carnas medium"/>
                <a:cs typeface="Calibri"/>
              </a:rPr>
              <a:t>STRATEGI</a:t>
            </a:r>
            <a:r>
              <a:rPr lang="en-US" sz="770" b="1" spc="43" dirty="0">
                <a:latin typeface="Carnas medium"/>
                <a:cs typeface="Calibri"/>
              </a:rPr>
              <a:t>C DIRECTION</a:t>
            </a:r>
            <a:r>
              <a:rPr sz="770" b="1" spc="43" dirty="0">
                <a:latin typeface="Carnas medium"/>
                <a:cs typeface="Calibri"/>
              </a:rPr>
              <a:t>:</a:t>
            </a:r>
            <a:r>
              <a:rPr sz="770" b="1" spc="34" dirty="0">
                <a:latin typeface="Carnas medium"/>
                <a:cs typeface="Calibri"/>
              </a:rPr>
              <a:t> </a:t>
            </a:r>
            <a:r>
              <a:rPr sz="770" b="1" spc="34" dirty="0">
                <a:solidFill>
                  <a:schemeClr val="bg1">
                    <a:lumMod val="50000"/>
                  </a:schemeClr>
                </a:solidFill>
                <a:latin typeface="Carnas medium"/>
                <a:cs typeface="Calibri"/>
              </a:rPr>
              <a:t>In</a:t>
            </a:r>
            <a:r>
              <a:rPr lang="en-US" sz="770" b="1" spc="34" dirty="0">
                <a:solidFill>
                  <a:schemeClr val="bg1">
                    <a:lumMod val="50000"/>
                  </a:schemeClr>
                </a:solidFill>
                <a:latin typeface="Carnas medium"/>
                <a:cs typeface="Calibri"/>
              </a:rPr>
              <a:t>novation</a:t>
            </a:r>
            <a:r>
              <a:rPr sz="770" b="1" spc="34" dirty="0">
                <a:solidFill>
                  <a:schemeClr val="bg1">
                    <a:lumMod val="50000"/>
                  </a:schemeClr>
                </a:solidFill>
                <a:latin typeface="Carnas medium"/>
                <a:cs typeface="Calibri"/>
              </a:rPr>
              <a:t>, ef</a:t>
            </a:r>
            <a:r>
              <a:rPr lang="en-US" sz="770" b="1" spc="34" dirty="0">
                <a:solidFill>
                  <a:schemeClr val="bg1">
                    <a:lumMod val="50000"/>
                  </a:schemeClr>
                </a:solidFill>
                <a:latin typeface="Carnas medium"/>
                <a:cs typeface="Calibri"/>
              </a:rPr>
              <a:t>ficiency and growth of sustainable finance</a:t>
            </a:r>
            <a:r>
              <a:rPr sz="770" b="1" spc="34" dirty="0">
                <a:solidFill>
                  <a:schemeClr val="bg1">
                    <a:lumMod val="50000"/>
                  </a:schemeClr>
                </a:solidFill>
                <a:latin typeface="Carnas medium"/>
                <a:cs typeface="Calibri"/>
              </a:rPr>
              <a:t>s.</a:t>
            </a:r>
          </a:p>
          <a:p>
            <a:pPr marL="6109" marR="200983">
              <a:spcBef>
                <a:spcPts val="320"/>
              </a:spcBef>
            </a:pPr>
            <a:r>
              <a:rPr lang="en-US" sz="770" b="1" spc="43" dirty="0">
                <a:latin typeface="Carnas medium"/>
                <a:cs typeface="Calibri"/>
              </a:rPr>
              <a:t>GOAL</a:t>
            </a:r>
            <a:r>
              <a:rPr sz="770" b="1" spc="43" dirty="0">
                <a:latin typeface="Carnas medium"/>
                <a:cs typeface="Calibri"/>
              </a:rPr>
              <a:t>: </a:t>
            </a:r>
            <a:r>
              <a:rPr lang="en-US" sz="770" spc="34" dirty="0">
                <a:solidFill>
                  <a:schemeClr val="bg1">
                    <a:lumMod val="50000"/>
                  </a:schemeClr>
                </a:solidFill>
                <a:latin typeface="Carnas medium"/>
                <a:cs typeface="Calibri"/>
              </a:rPr>
              <a:t>Increase operating efficiency by ensuring financial resilience</a:t>
            </a:r>
            <a:r>
              <a:rPr sz="770" spc="34" dirty="0">
                <a:solidFill>
                  <a:schemeClr val="bg1">
                    <a:lumMod val="50000"/>
                  </a:schemeClr>
                </a:solidFill>
                <a:latin typeface="Carnas medium"/>
                <a:cs typeface="Calibri"/>
              </a:rPr>
              <a:t>.</a:t>
            </a:r>
            <a:endParaRPr sz="722" spc="34" dirty="0">
              <a:solidFill>
                <a:schemeClr val="bg1">
                  <a:lumMod val="50000"/>
                </a:schemeClr>
              </a:solidFill>
              <a:latin typeface="Carnas medium"/>
              <a:cs typeface="Calibri"/>
            </a:endParaRPr>
          </a:p>
          <a:p>
            <a:pPr marL="6109">
              <a:spcBef>
                <a:spcPts val="433"/>
              </a:spcBef>
            </a:pPr>
            <a:r>
              <a:rPr sz="770" i="1" spc="22" dirty="0">
                <a:solidFill>
                  <a:srgbClr val="221F1F"/>
                </a:solidFill>
                <a:latin typeface="Carnas medium"/>
                <a:cs typeface="Calibri"/>
              </a:rPr>
              <a:t>EBITDA </a:t>
            </a:r>
            <a:r>
              <a:rPr lang="lt-LT" sz="770" b="1" spc="31" dirty="0">
                <a:solidFill>
                  <a:srgbClr val="221F1F"/>
                </a:solidFill>
                <a:latin typeface="Carnas medium"/>
                <a:cs typeface="Calibri"/>
              </a:rPr>
              <a:t>%</a:t>
            </a:r>
            <a:endParaRPr lang="en-US" sz="770" i="1" spc="22" dirty="0">
              <a:solidFill>
                <a:srgbClr val="221F1F"/>
              </a:solidFill>
              <a:latin typeface="Carnas medium"/>
              <a:cs typeface="Calibri"/>
            </a:endParaRPr>
          </a:p>
          <a:p>
            <a:pPr marL="6109" defTabSz="522313">
              <a:spcBef>
                <a:spcPts val="433"/>
              </a:spcBef>
            </a:pPr>
            <a:r>
              <a:rPr sz="770" spc="41" dirty="0">
                <a:solidFill>
                  <a:srgbClr val="221F1F"/>
                </a:solidFill>
                <a:latin typeface="Carnas medium"/>
                <a:cs typeface="Calibri"/>
              </a:rPr>
              <a:t>2022</a:t>
            </a:r>
            <a:r>
              <a:rPr lang="en-US" sz="770" spc="41" dirty="0">
                <a:solidFill>
                  <a:srgbClr val="221F1F"/>
                </a:solidFill>
                <a:latin typeface="Carnas medium"/>
                <a:cs typeface="Calibri"/>
              </a:rPr>
              <a:t> </a:t>
            </a:r>
            <a:r>
              <a:rPr sz="770" spc="41" dirty="0">
                <a:solidFill>
                  <a:srgbClr val="221F1F"/>
                </a:solidFill>
                <a:latin typeface="Carnas medium"/>
                <a:cs typeface="Calibri"/>
              </a:rPr>
              <a:t>	</a:t>
            </a:r>
            <a:r>
              <a:rPr lang="lt-LT" sz="770" spc="41" dirty="0">
                <a:solidFill>
                  <a:srgbClr val="221F1F"/>
                </a:solidFill>
                <a:latin typeface="Carnas medium"/>
                <a:cs typeface="Calibri"/>
              </a:rPr>
              <a:t>  </a:t>
            </a:r>
            <a:r>
              <a:rPr lang="en-US" sz="770" b="1" spc="31" dirty="0">
                <a:solidFill>
                  <a:srgbClr val="221F1F"/>
                </a:solidFill>
                <a:latin typeface="Carnas medium"/>
                <a:cs typeface="Calibri"/>
              </a:rPr>
              <a:t>3.5</a:t>
            </a:r>
            <a:r>
              <a:rPr sz="770" spc="41" dirty="0">
                <a:solidFill>
                  <a:srgbClr val="221F1F"/>
                </a:solidFill>
                <a:latin typeface="Carnas medium"/>
                <a:cs typeface="Calibri"/>
              </a:rPr>
              <a:t>	2027 </a:t>
            </a:r>
            <a:r>
              <a:rPr lang="en-US" sz="770" spc="41" dirty="0">
                <a:solidFill>
                  <a:srgbClr val="221F1F"/>
                </a:solidFill>
                <a:latin typeface="Carnas medium"/>
                <a:cs typeface="Calibri"/>
              </a:rPr>
              <a:t> </a:t>
            </a:r>
            <a:r>
              <a:rPr sz="770" spc="41" dirty="0">
                <a:solidFill>
                  <a:srgbClr val="221F1F"/>
                </a:solidFill>
                <a:latin typeface="Carnas medium"/>
                <a:cs typeface="Calibri"/>
              </a:rPr>
              <a:t>	</a:t>
            </a:r>
            <a:r>
              <a:rPr sz="770" b="1" spc="31" dirty="0">
                <a:solidFill>
                  <a:srgbClr val="221F1F"/>
                </a:solidFill>
                <a:latin typeface="Carnas medium"/>
                <a:cs typeface="Calibri"/>
              </a:rPr>
              <a:t>25</a:t>
            </a:r>
            <a:r>
              <a:rPr lang="en-US" sz="770" b="1" spc="31" dirty="0">
                <a:solidFill>
                  <a:srgbClr val="221F1F"/>
                </a:solidFill>
                <a:latin typeface="Carnas medium"/>
                <a:cs typeface="Calibri"/>
              </a:rPr>
              <a:t>.</a:t>
            </a:r>
            <a:r>
              <a:rPr sz="770" b="1" spc="31" dirty="0">
                <a:solidFill>
                  <a:srgbClr val="221F1F"/>
                </a:solidFill>
                <a:latin typeface="Carnas medium"/>
                <a:cs typeface="Calibri"/>
              </a:rPr>
              <a:t>1</a:t>
            </a:r>
            <a:r>
              <a:rPr lang="en-US" sz="770" b="1" spc="41" dirty="0">
                <a:solidFill>
                  <a:srgbClr val="221F1F"/>
                </a:solidFill>
                <a:latin typeface="Carnas medium"/>
                <a:cs typeface="Calibri"/>
              </a:rPr>
              <a:t> </a:t>
            </a:r>
            <a:r>
              <a:rPr lang="en-US" sz="770" spc="41" dirty="0">
                <a:solidFill>
                  <a:srgbClr val="221F1F"/>
                </a:solidFill>
                <a:latin typeface="Carnas medium"/>
                <a:cs typeface="Calibri"/>
              </a:rPr>
              <a:t>         </a:t>
            </a:r>
            <a:r>
              <a:rPr sz="770" spc="41" dirty="0">
                <a:solidFill>
                  <a:srgbClr val="221F1F"/>
                </a:solidFill>
                <a:latin typeface="Carnas medium"/>
                <a:cs typeface="Calibri"/>
              </a:rPr>
              <a:t>2032</a:t>
            </a:r>
          </a:p>
        </p:txBody>
      </p:sp>
      <p:sp>
        <p:nvSpPr>
          <p:cNvPr id="32" name="object 32"/>
          <p:cNvSpPr txBox="1"/>
          <p:nvPr/>
        </p:nvSpPr>
        <p:spPr>
          <a:xfrm>
            <a:off x="4801409" y="3181350"/>
            <a:ext cx="179289" cy="359036"/>
          </a:xfrm>
          <a:prstGeom prst="rect">
            <a:avLst/>
          </a:prstGeom>
        </p:spPr>
        <p:txBody>
          <a:bodyPr vert="horz" wrap="square" lIns="0" tIns="7330" rIns="0" bIns="0" rtlCol="0">
            <a:spAutoFit/>
          </a:bodyPr>
          <a:lstStyle/>
          <a:p>
            <a:pPr marL="6109">
              <a:spcBef>
                <a:spcPts val="58"/>
              </a:spcBef>
            </a:pPr>
            <a:r>
              <a:rPr sz="2285" spc="156" dirty="0">
                <a:solidFill>
                  <a:srgbClr val="C0D637"/>
                </a:solidFill>
                <a:latin typeface="Carnas-Medium" panose="02000603000000020004" pitchFamily="50" charset="0"/>
                <a:cs typeface="Calibri"/>
              </a:rPr>
              <a:t>4</a:t>
            </a:r>
            <a:endParaRPr sz="2285" dirty="0">
              <a:latin typeface="Carnas-Medium" panose="02000603000000020004" pitchFamily="50" charset="0"/>
              <a:cs typeface="Calibri"/>
            </a:endParaRPr>
          </a:p>
        </p:txBody>
      </p:sp>
      <p:sp>
        <p:nvSpPr>
          <p:cNvPr id="34" name="object 34"/>
          <p:cNvSpPr/>
          <p:nvPr/>
        </p:nvSpPr>
        <p:spPr>
          <a:xfrm>
            <a:off x="5002074" y="3282947"/>
            <a:ext cx="46120" cy="1720800"/>
          </a:xfrm>
          <a:custGeom>
            <a:avLst/>
            <a:gdLst/>
            <a:ahLst/>
            <a:cxnLst/>
            <a:rect l="l" t="t" r="r" b="b"/>
            <a:pathLst>
              <a:path w="95884" h="2781934">
                <a:moveTo>
                  <a:pt x="95465" y="0"/>
                </a:moveTo>
                <a:lnTo>
                  <a:pt x="0" y="0"/>
                </a:lnTo>
                <a:lnTo>
                  <a:pt x="0" y="2781719"/>
                </a:lnTo>
                <a:lnTo>
                  <a:pt x="95465" y="2781719"/>
                </a:lnTo>
                <a:lnTo>
                  <a:pt x="95465" y="0"/>
                </a:lnTo>
                <a:close/>
              </a:path>
            </a:pathLst>
          </a:custGeom>
          <a:solidFill>
            <a:srgbClr val="C0D637"/>
          </a:solidFill>
        </p:spPr>
        <p:txBody>
          <a:bodyPr wrap="square" lIns="0" tIns="0" rIns="0" bIns="0" rtlCol="0"/>
          <a:lstStyle/>
          <a:p>
            <a:endParaRPr/>
          </a:p>
        </p:txBody>
      </p:sp>
      <p:sp>
        <p:nvSpPr>
          <p:cNvPr id="35" name="object 35"/>
          <p:cNvSpPr txBox="1"/>
          <p:nvPr/>
        </p:nvSpPr>
        <p:spPr>
          <a:xfrm>
            <a:off x="1211016" y="3181350"/>
            <a:ext cx="179289" cy="359036"/>
          </a:xfrm>
          <a:prstGeom prst="rect">
            <a:avLst/>
          </a:prstGeom>
        </p:spPr>
        <p:txBody>
          <a:bodyPr vert="horz" wrap="square" lIns="0" tIns="7330" rIns="0" bIns="0" rtlCol="0">
            <a:spAutoFit/>
          </a:bodyPr>
          <a:lstStyle/>
          <a:p>
            <a:pPr marL="6109">
              <a:spcBef>
                <a:spcPts val="58"/>
              </a:spcBef>
            </a:pPr>
            <a:r>
              <a:rPr sz="2285" spc="156" dirty="0">
                <a:solidFill>
                  <a:srgbClr val="006EB9"/>
                </a:solidFill>
                <a:latin typeface="Carnas-Medium" panose="02000603000000020004" pitchFamily="50" charset="0"/>
                <a:cs typeface="Calibri"/>
              </a:rPr>
              <a:t>2</a:t>
            </a:r>
            <a:endParaRPr sz="2285" dirty="0">
              <a:latin typeface="Carnas-Medium" panose="02000603000000020004" pitchFamily="50" charset="0"/>
              <a:cs typeface="Calibri"/>
            </a:endParaRPr>
          </a:p>
        </p:txBody>
      </p:sp>
      <p:sp>
        <p:nvSpPr>
          <p:cNvPr id="36" name="object 36"/>
          <p:cNvSpPr txBox="1"/>
          <p:nvPr/>
        </p:nvSpPr>
        <p:spPr>
          <a:xfrm>
            <a:off x="1559206" y="3176246"/>
            <a:ext cx="2860079" cy="895213"/>
          </a:xfrm>
          <a:prstGeom prst="rect">
            <a:avLst/>
          </a:prstGeom>
        </p:spPr>
        <p:txBody>
          <a:bodyPr vert="horz" wrap="square" lIns="0" tIns="45815" rIns="0" bIns="0" rtlCol="0">
            <a:spAutoFit/>
          </a:bodyPr>
          <a:lstStyle/>
          <a:p>
            <a:pPr marL="6109">
              <a:spcBef>
                <a:spcPts val="361"/>
              </a:spcBef>
            </a:pPr>
            <a:r>
              <a:rPr sz="770" b="1" spc="43" dirty="0">
                <a:latin typeface="Carnas medium"/>
                <a:cs typeface="Calibri"/>
              </a:rPr>
              <a:t>STRATEGI</a:t>
            </a:r>
            <a:r>
              <a:rPr lang="en-US" sz="770" b="1" spc="43" dirty="0">
                <a:latin typeface="Carnas medium"/>
                <a:cs typeface="Calibri"/>
              </a:rPr>
              <a:t>C DIRECTION</a:t>
            </a:r>
            <a:r>
              <a:rPr sz="770" b="1" spc="43" dirty="0">
                <a:latin typeface="Carnas medium"/>
                <a:cs typeface="Calibri"/>
              </a:rPr>
              <a:t>: </a:t>
            </a:r>
            <a:r>
              <a:rPr sz="770" b="1" spc="34" dirty="0">
                <a:solidFill>
                  <a:srgbClr val="002060"/>
                </a:solidFill>
                <a:latin typeface="Carnas medium"/>
                <a:cs typeface="Calibri"/>
              </a:rPr>
              <a:t>Ef</a:t>
            </a:r>
            <a:r>
              <a:rPr lang="en-US" sz="770" b="1" spc="34" dirty="0">
                <a:solidFill>
                  <a:srgbClr val="002060"/>
                </a:solidFill>
                <a:latin typeface="Carnas medium"/>
                <a:cs typeface="Calibri"/>
              </a:rPr>
              <a:t>fective management of customer experience</a:t>
            </a:r>
            <a:r>
              <a:rPr sz="770" b="1" spc="34" dirty="0">
                <a:solidFill>
                  <a:srgbClr val="002060"/>
                </a:solidFill>
                <a:latin typeface="Carnas medium"/>
                <a:cs typeface="Calibri"/>
              </a:rPr>
              <a:t>.</a:t>
            </a:r>
          </a:p>
          <a:p>
            <a:pPr marL="6109" marR="491157">
              <a:spcBef>
                <a:spcPts val="315"/>
              </a:spcBef>
            </a:pPr>
            <a:r>
              <a:rPr lang="en-US" sz="770" b="1" spc="43" dirty="0">
                <a:latin typeface="Carnas medium"/>
                <a:cs typeface="Calibri"/>
              </a:rPr>
              <a:t>GOAL</a:t>
            </a:r>
            <a:r>
              <a:rPr sz="770" b="1" spc="43" dirty="0">
                <a:latin typeface="Carnas medium"/>
                <a:cs typeface="Calibri"/>
              </a:rPr>
              <a:t>: </a:t>
            </a:r>
            <a:r>
              <a:rPr lang="en-US" sz="770" spc="34" dirty="0">
                <a:solidFill>
                  <a:schemeClr val="tx2"/>
                </a:solidFill>
                <a:latin typeface="Carnas medium"/>
                <a:cs typeface="Calibri"/>
              </a:rPr>
              <a:t>Improve customer experience and </a:t>
            </a:r>
            <a:r>
              <a:rPr sz="770" spc="34" dirty="0">
                <a:solidFill>
                  <a:schemeClr val="tx2"/>
                </a:solidFill>
                <a:latin typeface="Carnas medium"/>
                <a:cs typeface="Calibri"/>
              </a:rPr>
              <a:t> </a:t>
            </a:r>
            <a:r>
              <a:rPr lang="en-US" sz="770" spc="34" dirty="0">
                <a:solidFill>
                  <a:schemeClr val="tx2"/>
                </a:solidFill>
                <a:latin typeface="Carnas medium"/>
                <a:cs typeface="Calibri"/>
              </a:rPr>
              <a:t>increase reliability of services</a:t>
            </a:r>
            <a:r>
              <a:rPr sz="770" spc="34" dirty="0">
                <a:solidFill>
                  <a:schemeClr val="tx2"/>
                </a:solidFill>
                <a:latin typeface="Carnas medium"/>
                <a:cs typeface="Calibri"/>
              </a:rPr>
              <a:t>.</a:t>
            </a:r>
            <a:endParaRPr sz="722" spc="34" dirty="0">
              <a:solidFill>
                <a:schemeClr val="tx2"/>
              </a:solidFill>
              <a:latin typeface="Carnas medium"/>
              <a:cs typeface="Calibri"/>
            </a:endParaRPr>
          </a:p>
          <a:p>
            <a:pPr marL="10385" marR="305141">
              <a:lnSpc>
                <a:spcPts val="933"/>
              </a:lnSpc>
              <a:spcBef>
                <a:spcPts val="416"/>
              </a:spcBef>
            </a:pPr>
            <a:r>
              <a:rPr sz="770" i="1" spc="22" dirty="0">
                <a:solidFill>
                  <a:srgbClr val="221F1F"/>
                </a:solidFill>
                <a:latin typeface="Carnas medium"/>
                <a:cs typeface="Calibri"/>
              </a:rPr>
              <a:t>Global customer satisfaction index </a:t>
            </a:r>
            <a:r>
              <a:rPr lang="en-US" sz="770" i="1" spc="22" dirty="0">
                <a:solidFill>
                  <a:srgbClr val="221F1F"/>
                </a:solidFill>
                <a:latin typeface="Carnas medium"/>
                <a:cs typeface="Calibri"/>
              </a:rPr>
              <a:t>(</a:t>
            </a:r>
            <a:r>
              <a:rPr sz="770" i="1" spc="22" dirty="0">
                <a:solidFill>
                  <a:srgbClr val="221F1F"/>
                </a:solidFill>
                <a:latin typeface="Carnas medium"/>
                <a:cs typeface="Calibri"/>
              </a:rPr>
              <a:t>GCSI)</a:t>
            </a:r>
          </a:p>
          <a:p>
            <a:pPr marL="66675" indent="-66675">
              <a:spcBef>
                <a:spcPts val="428"/>
              </a:spcBef>
              <a:tabLst>
                <a:tab pos="568435" algn="l"/>
                <a:tab pos="1085555" algn="l"/>
                <a:tab pos="1586180" algn="l"/>
                <a:tab pos="2103606" algn="l"/>
                <a:tab pos="2604232" algn="l"/>
              </a:tabLst>
            </a:pPr>
            <a:r>
              <a:rPr sz="770" spc="41" dirty="0">
                <a:solidFill>
                  <a:srgbClr val="221F1F"/>
                </a:solidFill>
                <a:latin typeface="Carnas medium"/>
                <a:cs typeface="Calibri"/>
              </a:rPr>
              <a:t>2022 </a:t>
            </a:r>
            <a:r>
              <a:rPr lang="en-US" sz="770" spc="41" dirty="0">
                <a:solidFill>
                  <a:srgbClr val="221F1F"/>
                </a:solidFill>
                <a:latin typeface="Carnas medium"/>
                <a:cs typeface="Calibri"/>
              </a:rPr>
              <a:t>	</a:t>
            </a:r>
            <a:r>
              <a:rPr lang="lt-LT" sz="770" spc="41" dirty="0">
                <a:solidFill>
                  <a:srgbClr val="221F1F"/>
                </a:solidFill>
                <a:latin typeface="Carnas medium"/>
                <a:cs typeface="Calibri"/>
              </a:rPr>
              <a:t>  </a:t>
            </a:r>
            <a:r>
              <a:rPr sz="770" b="1" spc="41" dirty="0">
                <a:solidFill>
                  <a:srgbClr val="221F1F"/>
                </a:solidFill>
                <a:latin typeface="Carnas medium"/>
                <a:cs typeface="Calibri"/>
              </a:rPr>
              <a:t>79</a:t>
            </a:r>
            <a:r>
              <a:rPr sz="770" spc="41" dirty="0">
                <a:solidFill>
                  <a:srgbClr val="221F1F"/>
                </a:solidFill>
                <a:latin typeface="Carnas medium"/>
                <a:cs typeface="Calibri"/>
              </a:rPr>
              <a:t>	2027 	</a:t>
            </a:r>
            <a:r>
              <a:rPr sz="770" b="1" spc="41" dirty="0">
                <a:solidFill>
                  <a:srgbClr val="221F1F"/>
                </a:solidFill>
                <a:latin typeface="Carnas medium"/>
                <a:cs typeface="Calibri"/>
              </a:rPr>
              <a:t>80</a:t>
            </a:r>
            <a:r>
              <a:rPr sz="770" spc="41" dirty="0">
                <a:solidFill>
                  <a:srgbClr val="221F1F"/>
                </a:solidFill>
                <a:latin typeface="Carnas medium"/>
                <a:cs typeface="Calibri"/>
              </a:rPr>
              <a:t>	2032 	</a:t>
            </a:r>
            <a:r>
              <a:rPr sz="770" b="1" spc="41" dirty="0">
                <a:solidFill>
                  <a:srgbClr val="221F1F"/>
                </a:solidFill>
                <a:latin typeface="Carnas medium"/>
                <a:cs typeface="Calibri"/>
              </a:rPr>
              <a:t>≥81</a:t>
            </a:r>
          </a:p>
        </p:txBody>
      </p:sp>
      <p:sp>
        <p:nvSpPr>
          <p:cNvPr id="37" name="object 37"/>
          <p:cNvSpPr/>
          <p:nvPr/>
        </p:nvSpPr>
        <p:spPr>
          <a:xfrm>
            <a:off x="1411674" y="3282938"/>
            <a:ext cx="46121" cy="1720800"/>
          </a:xfrm>
          <a:custGeom>
            <a:avLst/>
            <a:gdLst/>
            <a:ahLst/>
            <a:cxnLst/>
            <a:rect l="l" t="t" r="r" b="b"/>
            <a:pathLst>
              <a:path w="95884" h="1902459">
                <a:moveTo>
                  <a:pt x="95465" y="0"/>
                </a:moveTo>
                <a:lnTo>
                  <a:pt x="0" y="0"/>
                </a:lnTo>
                <a:lnTo>
                  <a:pt x="0" y="1902193"/>
                </a:lnTo>
                <a:lnTo>
                  <a:pt x="95465" y="1902193"/>
                </a:lnTo>
                <a:lnTo>
                  <a:pt x="95465" y="0"/>
                </a:lnTo>
                <a:close/>
              </a:path>
            </a:pathLst>
          </a:custGeom>
          <a:solidFill>
            <a:srgbClr val="006EB9"/>
          </a:solidFill>
        </p:spPr>
        <p:txBody>
          <a:bodyPr wrap="square" lIns="0" tIns="0" rIns="0" bIns="0" rtlCol="0"/>
          <a:lstStyle/>
          <a:p>
            <a:endParaRPr/>
          </a:p>
        </p:txBody>
      </p:sp>
      <p:sp>
        <p:nvSpPr>
          <p:cNvPr id="38" name="object 38"/>
          <p:cNvSpPr/>
          <p:nvPr/>
        </p:nvSpPr>
        <p:spPr>
          <a:xfrm>
            <a:off x="1411681" y="1133194"/>
            <a:ext cx="46120" cy="1720201"/>
          </a:xfrm>
          <a:custGeom>
            <a:avLst/>
            <a:gdLst/>
            <a:ahLst/>
            <a:cxnLst/>
            <a:rect l="l" t="t" r="r" b="b"/>
            <a:pathLst>
              <a:path w="95884" h="3576320">
                <a:moveTo>
                  <a:pt x="95465" y="0"/>
                </a:moveTo>
                <a:lnTo>
                  <a:pt x="0" y="0"/>
                </a:lnTo>
                <a:lnTo>
                  <a:pt x="0" y="3575913"/>
                </a:lnTo>
                <a:lnTo>
                  <a:pt x="95465" y="3575913"/>
                </a:lnTo>
                <a:lnTo>
                  <a:pt x="95465" y="0"/>
                </a:lnTo>
                <a:close/>
              </a:path>
            </a:pathLst>
          </a:custGeom>
          <a:solidFill>
            <a:srgbClr val="16B3E1"/>
          </a:solidFill>
        </p:spPr>
        <p:txBody>
          <a:bodyPr wrap="square" lIns="0" tIns="0" rIns="0" bIns="0" rtlCol="0"/>
          <a:lstStyle/>
          <a:p>
            <a:endParaRPr/>
          </a:p>
        </p:txBody>
      </p:sp>
      <p:sp>
        <p:nvSpPr>
          <p:cNvPr id="41" name="object 41"/>
          <p:cNvSpPr txBox="1"/>
          <p:nvPr/>
        </p:nvSpPr>
        <p:spPr>
          <a:xfrm>
            <a:off x="1531167" y="1063343"/>
            <a:ext cx="3054862" cy="648479"/>
          </a:xfrm>
          <a:prstGeom prst="rect">
            <a:avLst/>
          </a:prstGeom>
        </p:spPr>
        <p:txBody>
          <a:bodyPr vert="horz" wrap="square" lIns="0" tIns="45815" rIns="0" bIns="0" rtlCol="0">
            <a:spAutoFit/>
          </a:bodyPr>
          <a:lstStyle/>
          <a:p>
            <a:pPr marL="6109">
              <a:spcBef>
                <a:spcPts val="361"/>
              </a:spcBef>
            </a:pPr>
            <a:r>
              <a:rPr lang="en-GB" sz="770" b="1" spc="43" dirty="0">
                <a:latin typeface="Carnas medium"/>
                <a:cs typeface="Calibri"/>
              </a:rPr>
              <a:t>STRATEGIC DIRECTION</a:t>
            </a:r>
            <a:r>
              <a:rPr lang="en-GB" sz="770" b="1" spc="48" dirty="0">
                <a:latin typeface="Carnas medium"/>
                <a:cs typeface="Calibri"/>
              </a:rPr>
              <a:t>:</a:t>
            </a:r>
            <a:r>
              <a:rPr lang="en-GB" sz="770" b="1" spc="5" dirty="0">
                <a:latin typeface="Carnas medium"/>
                <a:cs typeface="Calibri"/>
              </a:rPr>
              <a:t> </a:t>
            </a:r>
            <a:r>
              <a:rPr lang="en-GB" sz="770" b="1" spc="31" dirty="0">
                <a:solidFill>
                  <a:srgbClr val="16B3E1"/>
                </a:solidFill>
                <a:latin typeface="Carnas medium"/>
                <a:cs typeface="Calibri"/>
              </a:rPr>
              <a:t>environmentally sustainable activities</a:t>
            </a:r>
            <a:r>
              <a:rPr lang="en-GB" sz="770" b="1" spc="29" dirty="0">
                <a:solidFill>
                  <a:srgbClr val="16B3E1"/>
                </a:solidFill>
                <a:latin typeface="Carnas medium"/>
                <a:cs typeface="Calibri"/>
              </a:rPr>
              <a:t>.</a:t>
            </a:r>
            <a:endParaRPr lang="en-GB" sz="770" b="1" dirty="0">
              <a:solidFill>
                <a:srgbClr val="16B3E1"/>
              </a:solidFill>
              <a:latin typeface="Carnas medium"/>
              <a:cs typeface="Calibri"/>
            </a:endParaRPr>
          </a:p>
          <a:p>
            <a:pPr marL="6109">
              <a:spcBef>
                <a:spcPts val="315"/>
              </a:spcBef>
            </a:pPr>
            <a:r>
              <a:rPr lang="en-US" sz="770" b="1" spc="43" dirty="0">
                <a:latin typeface="Carnas medium"/>
                <a:cs typeface="Calibri"/>
              </a:rPr>
              <a:t>GOAL</a:t>
            </a:r>
            <a:r>
              <a:rPr sz="770" spc="43" dirty="0">
                <a:solidFill>
                  <a:srgbClr val="16B3E1"/>
                </a:solidFill>
                <a:latin typeface="Carnas medium"/>
                <a:cs typeface="Calibri"/>
              </a:rPr>
              <a:t>: </a:t>
            </a:r>
            <a:r>
              <a:rPr lang="en-US" sz="770" spc="43" dirty="0">
                <a:solidFill>
                  <a:srgbClr val="16B3E1"/>
                </a:solidFill>
                <a:latin typeface="Carnas medium"/>
                <a:cs typeface="Calibri"/>
              </a:rPr>
              <a:t>R</a:t>
            </a:r>
            <a:r>
              <a:rPr lang="en-US" sz="770" spc="31" dirty="0">
                <a:solidFill>
                  <a:srgbClr val="16B3E1"/>
                </a:solidFill>
                <a:latin typeface="Carnas medium"/>
                <a:cs typeface="Calibri"/>
              </a:rPr>
              <a:t>educe the environmental impact of activities.</a:t>
            </a:r>
          </a:p>
          <a:p>
            <a:pPr marL="6109">
              <a:spcBef>
                <a:spcPts val="315"/>
              </a:spcBef>
            </a:pPr>
            <a:r>
              <a:rPr lang="en-US" sz="770" spc="31" dirty="0">
                <a:solidFill>
                  <a:srgbClr val="16B3E1"/>
                </a:solidFill>
                <a:latin typeface="Carnas medium"/>
                <a:cs typeface="Calibri"/>
              </a:rPr>
              <a:t>Develop renewable energy and circular economy</a:t>
            </a:r>
            <a:r>
              <a:rPr sz="770" spc="34" dirty="0">
                <a:solidFill>
                  <a:srgbClr val="16B3E1"/>
                </a:solidFill>
                <a:latin typeface="Carnas medium"/>
                <a:cs typeface="Calibri"/>
              </a:rPr>
              <a:t>.</a:t>
            </a:r>
            <a:endParaRPr sz="722" dirty="0">
              <a:solidFill>
                <a:srgbClr val="16B3E1"/>
              </a:solidFill>
              <a:latin typeface="Carnas medium"/>
              <a:cs typeface="Calibri"/>
            </a:endParaRPr>
          </a:p>
          <a:p>
            <a:pPr marL="10080">
              <a:spcBef>
                <a:spcPts val="361"/>
              </a:spcBef>
            </a:pPr>
            <a:r>
              <a:rPr lang="en-US" sz="770" i="1" dirty="0">
                <a:solidFill>
                  <a:schemeClr val="tx1"/>
                </a:solidFill>
                <a:latin typeface="Carnas medium"/>
                <a:cs typeface="Calibri"/>
              </a:rPr>
              <a:t>Emissions to water bodies </a:t>
            </a:r>
            <a:r>
              <a:rPr sz="770" i="1" spc="-5" dirty="0">
                <a:solidFill>
                  <a:schemeClr val="tx1"/>
                </a:solidFill>
                <a:latin typeface="Carnas medium"/>
                <a:cs typeface="Calibri"/>
              </a:rPr>
              <a:t>(t/m).</a:t>
            </a:r>
            <a:endParaRPr sz="770" i="1" dirty="0">
              <a:solidFill>
                <a:schemeClr val="tx1"/>
              </a:solidFill>
              <a:latin typeface="Carnas medium"/>
              <a:cs typeface="Calibri"/>
            </a:endParaRPr>
          </a:p>
        </p:txBody>
      </p:sp>
      <p:sp>
        <p:nvSpPr>
          <p:cNvPr id="42" name="object 42"/>
          <p:cNvSpPr txBox="1"/>
          <p:nvPr/>
        </p:nvSpPr>
        <p:spPr>
          <a:xfrm>
            <a:off x="3152555" y="1840407"/>
            <a:ext cx="1269992" cy="124971"/>
          </a:xfrm>
          <a:prstGeom prst="rect">
            <a:avLst/>
          </a:prstGeom>
        </p:spPr>
        <p:txBody>
          <a:bodyPr vert="horz" wrap="square" lIns="0" tIns="6414" rIns="0" bIns="0" rtlCol="0">
            <a:spAutoFit/>
          </a:bodyPr>
          <a:lstStyle/>
          <a:p>
            <a:pPr marL="6109">
              <a:spcBef>
                <a:spcPts val="51"/>
              </a:spcBef>
              <a:tabLst>
                <a:tab pos="523229" algn="l"/>
                <a:tab pos="1023855" algn="l"/>
              </a:tabLst>
            </a:pPr>
            <a:r>
              <a:rPr sz="770" b="1" spc="31" dirty="0">
                <a:solidFill>
                  <a:srgbClr val="221F1F"/>
                </a:solidFill>
                <a:latin typeface="Carnas medium"/>
                <a:cs typeface="Calibri"/>
              </a:rPr>
              <a:t>2200</a:t>
            </a:r>
            <a:r>
              <a:rPr sz="770" spc="31" dirty="0">
                <a:solidFill>
                  <a:srgbClr val="221F1F"/>
                </a:solidFill>
                <a:latin typeface="Carnas medium"/>
                <a:cs typeface="Calibri"/>
              </a:rPr>
              <a:t>	2032 	</a:t>
            </a:r>
            <a:r>
              <a:rPr sz="770" b="1" spc="31" dirty="0">
                <a:solidFill>
                  <a:srgbClr val="221F1F"/>
                </a:solidFill>
                <a:latin typeface="Carnas medium"/>
                <a:cs typeface="Calibri"/>
              </a:rPr>
              <a:t>1650</a:t>
            </a:r>
          </a:p>
        </p:txBody>
      </p:sp>
      <p:sp>
        <p:nvSpPr>
          <p:cNvPr id="39" name="object 39"/>
          <p:cNvSpPr txBox="1"/>
          <p:nvPr/>
        </p:nvSpPr>
        <p:spPr>
          <a:xfrm>
            <a:off x="1537178" y="2329131"/>
            <a:ext cx="3464896" cy="564065"/>
          </a:xfrm>
          <a:prstGeom prst="rect">
            <a:avLst/>
          </a:prstGeom>
        </p:spPr>
        <p:txBody>
          <a:bodyPr vert="horz" wrap="square" lIns="0" tIns="6414" rIns="0" bIns="0" rtlCol="0">
            <a:spAutoFit/>
          </a:bodyPr>
          <a:lstStyle/>
          <a:p>
            <a:pPr marL="6109">
              <a:spcBef>
                <a:spcPts val="51"/>
              </a:spcBef>
              <a:tabLst>
                <a:tab pos="523229" algn="l"/>
                <a:tab pos="1023855" algn="l"/>
              </a:tabLst>
            </a:pPr>
            <a:r>
              <a:rPr sz="770" spc="31" dirty="0">
                <a:solidFill>
                  <a:srgbClr val="221F1F"/>
                </a:solidFill>
                <a:latin typeface="Carnas medium"/>
                <a:cs typeface="Calibri"/>
              </a:rPr>
              <a:t>2022 	</a:t>
            </a:r>
            <a:r>
              <a:rPr lang="en-US" sz="770" spc="31" dirty="0">
                <a:solidFill>
                  <a:srgbClr val="221F1F"/>
                </a:solidFill>
                <a:latin typeface="Carnas medium"/>
                <a:cs typeface="Calibri"/>
              </a:rPr>
              <a:t>   </a:t>
            </a:r>
            <a:r>
              <a:rPr sz="770" b="1" spc="31" dirty="0">
                <a:solidFill>
                  <a:srgbClr val="221F1F"/>
                </a:solidFill>
                <a:latin typeface="Carnas medium"/>
                <a:cs typeface="Calibri"/>
              </a:rPr>
              <a:t>12,1</a:t>
            </a:r>
            <a:r>
              <a:rPr sz="770" spc="31" dirty="0">
                <a:solidFill>
                  <a:srgbClr val="221F1F"/>
                </a:solidFill>
                <a:latin typeface="Carnas medium"/>
                <a:cs typeface="Calibri"/>
              </a:rPr>
              <a:t>	2027 </a:t>
            </a:r>
            <a:r>
              <a:rPr lang="en-US" sz="770" spc="31" dirty="0">
                <a:solidFill>
                  <a:srgbClr val="221F1F"/>
                </a:solidFill>
                <a:latin typeface="Carnas medium"/>
                <a:cs typeface="Calibri"/>
              </a:rPr>
              <a:t>        </a:t>
            </a:r>
            <a:r>
              <a:rPr lang="lt-LT" sz="770" spc="31" dirty="0">
                <a:solidFill>
                  <a:srgbClr val="221F1F"/>
                </a:solidFill>
                <a:latin typeface="Carnas medium"/>
                <a:cs typeface="Calibri"/>
              </a:rPr>
              <a:t>     </a:t>
            </a:r>
            <a:r>
              <a:rPr lang="en-US" sz="770" spc="31" dirty="0">
                <a:solidFill>
                  <a:srgbClr val="221F1F"/>
                </a:solidFill>
                <a:latin typeface="Carnas medium"/>
                <a:cs typeface="Calibri"/>
              </a:rPr>
              <a:t> </a:t>
            </a:r>
            <a:r>
              <a:rPr sz="770" b="1" spc="31" dirty="0">
                <a:solidFill>
                  <a:srgbClr val="221F1F"/>
                </a:solidFill>
                <a:latin typeface="Carnas medium"/>
                <a:cs typeface="Calibri"/>
              </a:rPr>
              <a:t>1,4</a:t>
            </a:r>
            <a:r>
              <a:rPr lang="en-US" sz="770" b="1" spc="31" dirty="0">
                <a:solidFill>
                  <a:srgbClr val="221F1F"/>
                </a:solidFill>
                <a:latin typeface="Carnas medium"/>
                <a:cs typeface="Calibri"/>
              </a:rPr>
              <a:t>      </a:t>
            </a:r>
            <a:r>
              <a:rPr lang="en-US" sz="770" spc="31" dirty="0">
                <a:solidFill>
                  <a:srgbClr val="221F1F"/>
                </a:solidFill>
                <a:latin typeface="Carnas medium"/>
                <a:cs typeface="Calibri"/>
              </a:rPr>
              <a:t>       </a:t>
            </a:r>
            <a:r>
              <a:rPr sz="770" spc="31" dirty="0">
                <a:solidFill>
                  <a:srgbClr val="221F1F"/>
                </a:solidFill>
                <a:latin typeface="Carnas medium"/>
                <a:cs typeface="Calibri"/>
              </a:rPr>
              <a:t>2032 </a:t>
            </a:r>
            <a:r>
              <a:rPr lang="lt-LT" sz="770" spc="31" dirty="0">
                <a:solidFill>
                  <a:srgbClr val="221F1F"/>
                </a:solidFill>
                <a:latin typeface="Carnas medium"/>
                <a:cs typeface="Calibri"/>
              </a:rPr>
              <a:t>              </a:t>
            </a:r>
            <a:r>
              <a:rPr sz="770" b="1" spc="31" dirty="0">
                <a:solidFill>
                  <a:srgbClr val="221F1F"/>
                </a:solidFill>
                <a:latin typeface="Carnas medium"/>
                <a:cs typeface="Calibri"/>
              </a:rPr>
              <a:t>0</a:t>
            </a:r>
          </a:p>
          <a:p>
            <a:pPr marL="61913" marR="2444" indent="-61913">
              <a:lnSpc>
                <a:spcPct val="142300"/>
              </a:lnSpc>
              <a:spcBef>
                <a:spcPts val="404"/>
              </a:spcBef>
              <a:tabLst>
                <a:tab pos="563853" algn="l"/>
                <a:tab pos="1081279" algn="l"/>
                <a:tab pos="1581904" algn="l"/>
                <a:tab pos="2099024" algn="l"/>
                <a:tab pos="2599650" algn="l"/>
              </a:tabLst>
            </a:pPr>
            <a:r>
              <a:rPr sz="770" i="1" spc="22" dirty="0">
                <a:solidFill>
                  <a:srgbClr val="221F1F"/>
                </a:solidFill>
                <a:latin typeface="Carnas medium"/>
                <a:cs typeface="Calibri"/>
              </a:rPr>
              <a:t>P</a:t>
            </a:r>
            <a:r>
              <a:rPr lang="en-US" sz="770" i="1" spc="22" dirty="0">
                <a:solidFill>
                  <a:srgbClr val="221F1F"/>
                </a:solidFill>
                <a:latin typeface="Carnas medium"/>
                <a:cs typeface="Calibri"/>
              </a:rPr>
              <a:t>ercentage of produced electricity in total amount of consumed e</a:t>
            </a:r>
            <a:r>
              <a:rPr sz="770" i="1" spc="22" dirty="0">
                <a:solidFill>
                  <a:srgbClr val="221F1F"/>
                </a:solidFill>
                <a:latin typeface="Carnas medium"/>
                <a:cs typeface="Calibri"/>
              </a:rPr>
              <a:t>nerg</a:t>
            </a:r>
            <a:r>
              <a:rPr lang="en-US" sz="770" i="1" spc="22" dirty="0">
                <a:solidFill>
                  <a:srgbClr val="221F1F"/>
                </a:solidFill>
                <a:latin typeface="Carnas medium"/>
                <a:cs typeface="Calibri"/>
              </a:rPr>
              <a:t>y</a:t>
            </a:r>
            <a:r>
              <a:rPr lang="lt-LT" sz="770" i="1" spc="22" dirty="0">
                <a:solidFill>
                  <a:srgbClr val="221F1F"/>
                </a:solidFill>
                <a:latin typeface="Carnas medium"/>
                <a:cs typeface="Calibri"/>
              </a:rPr>
              <a:t> </a:t>
            </a:r>
            <a:r>
              <a:rPr sz="770" i="1" spc="22" dirty="0">
                <a:solidFill>
                  <a:srgbClr val="221F1F"/>
                </a:solidFill>
                <a:latin typeface="Carnas medium"/>
                <a:cs typeface="Calibri"/>
              </a:rPr>
              <a:t> </a:t>
            </a:r>
            <a:endParaRPr lang="lt-LT" sz="770" i="1" spc="22" dirty="0">
              <a:solidFill>
                <a:srgbClr val="221F1F"/>
              </a:solidFill>
              <a:latin typeface="Carnas medium"/>
              <a:cs typeface="Calibri"/>
            </a:endParaRPr>
          </a:p>
          <a:p>
            <a:pPr marL="61913" marR="2444" indent="-61913">
              <a:lnSpc>
                <a:spcPct val="142300"/>
              </a:lnSpc>
              <a:spcBef>
                <a:spcPts val="404"/>
              </a:spcBef>
              <a:tabLst>
                <a:tab pos="563853" algn="l"/>
                <a:tab pos="1081279" algn="l"/>
                <a:tab pos="1581904" algn="l"/>
                <a:tab pos="2099024" algn="l"/>
                <a:tab pos="2599650" algn="l"/>
              </a:tabLst>
            </a:pPr>
            <a:r>
              <a:rPr sz="770" spc="31" dirty="0">
                <a:solidFill>
                  <a:srgbClr val="221F1F"/>
                </a:solidFill>
                <a:latin typeface="Carnas medium"/>
                <a:cs typeface="Calibri"/>
              </a:rPr>
              <a:t>2022	</a:t>
            </a:r>
            <a:r>
              <a:rPr lang="en-US" sz="770" spc="31" dirty="0">
                <a:solidFill>
                  <a:srgbClr val="221F1F"/>
                </a:solidFill>
                <a:latin typeface="Carnas medium"/>
                <a:cs typeface="Calibri"/>
              </a:rPr>
              <a:t> </a:t>
            </a:r>
            <a:r>
              <a:rPr sz="770" b="1" spc="31" dirty="0">
                <a:solidFill>
                  <a:srgbClr val="221F1F"/>
                </a:solidFill>
                <a:latin typeface="Carnas medium"/>
                <a:cs typeface="Calibri"/>
              </a:rPr>
              <a:t>24,6</a:t>
            </a:r>
            <a:r>
              <a:rPr sz="770" spc="31" dirty="0">
                <a:solidFill>
                  <a:srgbClr val="221F1F"/>
                </a:solidFill>
                <a:latin typeface="Carnas medium"/>
                <a:cs typeface="Calibri"/>
              </a:rPr>
              <a:t>	2027 </a:t>
            </a:r>
            <a:r>
              <a:rPr lang="en-US" sz="770" spc="31" dirty="0">
                <a:solidFill>
                  <a:srgbClr val="221F1F"/>
                </a:solidFill>
                <a:latin typeface="Carnas medium"/>
                <a:cs typeface="Calibri"/>
              </a:rPr>
              <a:t>       </a:t>
            </a:r>
            <a:r>
              <a:rPr sz="770" b="1" spc="31" dirty="0">
                <a:solidFill>
                  <a:srgbClr val="221F1F"/>
                </a:solidFill>
                <a:latin typeface="Carnas medium"/>
                <a:cs typeface="Calibri"/>
              </a:rPr>
              <a:t>33,6</a:t>
            </a:r>
            <a:r>
              <a:rPr sz="770" spc="31" dirty="0">
                <a:solidFill>
                  <a:srgbClr val="221F1F"/>
                </a:solidFill>
                <a:latin typeface="Carnas medium"/>
                <a:cs typeface="Calibri"/>
              </a:rPr>
              <a:t>	2032 	</a:t>
            </a:r>
            <a:r>
              <a:rPr lang="lt-LT" sz="770" spc="31" dirty="0">
                <a:solidFill>
                  <a:srgbClr val="221F1F"/>
                </a:solidFill>
                <a:latin typeface="Carnas medium"/>
                <a:cs typeface="Calibri"/>
              </a:rPr>
              <a:t>  </a:t>
            </a:r>
            <a:r>
              <a:rPr sz="770" b="1" spc="31" dirty="0">
                <a:solidFill>
                  <a:srgbClr val="221F1F"/>
                </a:solidFill>
                <a:latin typeface="Carnas medium"/>
                <a:cs typeface="Calibri"/>
              </a:rPr>
              <a:t>100</a:t>
            </a:r>
            <a:r>
              <a:rPr lang="en-US" sz="770" b="1" spc="31" dirty="0">
                <a:solidFill>
                  <a:srgbClr val="221F1F"/>
                </a:solidFill>
                <a:latin typeface="Carnas medium"/>
                <a:cs typeface="Calibri"/>
              </a:rPr>
              <a:t> </a:t>
            </a:r>
            <a:endParaRPr sz="770" b="1" spc="31" dirty="0">
              <a:solidFill>
                <a:srgbClr val="221F1F"/>
              </a:solidFill>
              <a:latin typeface="Carnas medium"/>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 name="object 2">
            <a:extLst>
              <a:ext uri="{FF2B5EF4-FFF2-40B4-BE49-F238E27FC236}">
                <a16:creationId xmlns:a16="http://schemas.microsoft.com/office/drawing/2014/main" id="{204113BF-1AE2-407C-BBBE-13DCE0081011}"/>
              </a:ext>
            </a:extLst>
          </p:cNvPr>
          <p:cNvSpPr txBox="1"/>
          <p:nvPr/>
        </p:nvSpPr>
        <p:spPr>
          <a:xfrm>
            <a:off x="380999" y="1128903"/>
            <a:ext cx="427710" cy="128662"/>
          </a:xfrm>
          <a:prstGeom prst="rect">
            <a:avLst/>
          </a:prstGeom>
        </p:spPr>
        <p:txBody>
          <a:bodyPr vert="horz" wrap="square" lIns="0" tIns="5498" rIns="0" bIns="0" rtlCol="0">
            <a:spAutoFit/>
          </a:bodyPr>
          <a:lstStyle/>
          <a:p>
            <a:pPr marL="6109" algn="ctr">
              <a:spcBef>
                <a:spcPts val="43"/>
              </a:spcBef>
            </a:pPr>
            <a:r>
              <a:rPr lang="en-US" sz="800" b="1" spc="7" dirty="0">
                <a:solidFill>
                  <a:srgbClr val="12B1DF"/>
                </a:solidFill>
                <a:latin typeface="Carnas-Medium" panose="02000603000000020004" pitchFamily="50" charset="0"/>
                <a:cs typeface="Tahoma"/>
              </a:rPr>
              <a:t>AREA</a:t>
            </a:r>
            <a:endParaRPr sz="697" b="1" dirty="0">
              <a:latin typeface="Carnas-Medium" panose="02000603000000020004" pitchFamily="50" charset="0"/>
              <a:cs typeface="Tahoma"/>
            </a:endParaRPr>
          </a:p>
        </p:txBody>
      </p:sp>
      <p:sp>
        <p:nvSpPr>
          <p:cNvPr id="43" name="object 3">
            <a:extLst>
              <a:ext uri="{FF2B5EF4-FFF2-40B4-BE49-F238E27FC236}">
                <a16:creationId xmlns:a16="http://schemas.microsoft.com/office/drawing/2014/main" id="{65723B3C-0566-4BCB-A3FF-914CF9575C17}"/>
              </a:ext>
            </a:extLst>
          </p:cNvPr>
          <p:cNvSpPr txBox="1"/>
          <p:nvPr/>
        </p:nvSpPr>
        <p:spPr>
          <a:xfrm>
            <a:off x="1299297" y="1060306"/>
            <a:ext cx="689735" cy="251773"/>
          </a:xfrm>
          <a:prstGeom prst="rect">
            <a:avLst/>
          </a:prstGeom>
        </p:spPr>
        <p:txBody>
          <a:bodyPr vert="horz" wrap="square" lIns="0" tIns="5498" rIns="0" bIns="0" rtlCol="0">
            <a:spAutoFit/>
          </a:bodyPr>
          <a:lstStyle/>
          <a:p>
            <a:pPr marL="6109" marR="2444" indent="-80027" algn="ctr">
              <a:spcBef>
                <a:spcPts val="43"/>
              </a:spcBef>
            </a:pPr>
            <a:r>
              <a:rPr sz="800" b="1" spc="7" dirty="0">
                <a:solidFill>
                  <a:srgbClr val="12B1DF"/>
                </a:solidFill>
                <a:latin typeface="Carnas-Medium" panose="02000603000000020004" pitchFamily="50" charset="0"/>
                <a:cs typeface="Tahoma"/>
              </a:rPr>
              <a:t>STRATEGI</a:t>
            </a:r>
            <a:r>
              <a:rPr lang="en-US" sz="800" b="1" spc="7" dirty="0">
                <a:solidFill>
                  <a:srgbClr val="12B1DF"/>
                </a:solidFill>
                <a:latin typeface="Carnas-Medium" panose="02000603000000020004" pitchFamily="50" charset="0"/>
                <a:cs typeface="Tahoma"/>
              </a:rPr>
              <a:t>C</a:t>
            </a:r>
            <a:r>
              <a:rPr sz="697" b="1" spc="7" dirty="0">
                <a:solidFill>
                  <a:srgbClr val="12B1DF"/>
                </a:solidFill>
                <a:latin typeface="Carnas-Medium" panose="02000603000000020004" pitchFamily="50" charset="0"/>
                <a:cs typeface="Tahoma"/>
              </a:rPr>
              <a:t> </a:t>
            </a:r>
            <a:r>
              <a:rPr lang="en-US" sz="800" b="1" spc="7" dirty="0">
                <a:solidFill>
                  <a:srgbClr val="12B1DF"/>
                </a:solidFill>
                <a:latin typeface="Carnas-Medium" panose="02000603000000020004" pitchFamily="50" charset="0"/>
                <a:cs typeface="Tahoma"/>
              </a:rPr>
              <a:t>DIRECTION</a:t>
            </a:r>
            <a:endParaRPr sz="697" b="1" spc="7" dirty="0">
              <a:solidFill>
                <a:srgbClr val="12B1DF"/>
              </a:solidFill>
              <a:latin typeface="Carnas-Medium" panose="02000603000000020004" pitchFamily="50" charset="0"/>
              <a:cs typeface="Tahoma"/>
            </a:endParaRPr>
          </a:p>
        </p:txBody>
      </p:sp>
      <p:sp>
        <p:nvSpPr>
          <p:cNvPr id="44" name="object 4">
            <a:extLst>
              <a:ext uri="{FF2B5EF4-FFF2-40B4-BE49-F238E27FC236}">
                <a16:creationId xmlns:a16="http://schemas.microsoft.com/office/drawing/2014/main" id="{B6402FFA-583A-4CA7-AD6D-B8BC11945552}"/>
              </a:ext>
            </a:extLst>
          </p:cNvPr>
          <p:cNvSpPr txBox="1"/>
          <p:nvPr/>
        </p:nvSpPr>
        <p:spPr>
          <a:xfrm>
            <a:off x="2467039" y="1125063"/>
            <a:ext cx="460143" cy="128662"/>
          </a:xfrm>
          <a:prstGeom prst="rect">
            <a:avLst/>
          </a:prstGeom>
        </p:spPr>
        <p:txBody>
          <a:bodyPr vert="horz" wrap="square" lIns="0" tIns="5498" rIns="0" bIns="0" rtlCol="0">
            <a:spAutoFit/>
          </a:bodyPr>
          <a:lstStyle/>
          <a:p>
            <a:pPr marL="6109" algn="ctr">
              <a:spcBef>
                <a:spcPts val="43"/>
              </a:spcBef>
            </a:pPr>
            <a:r>
              <a:rPr lang="en-US" sz="800" b="1" spc="7" dirty="0">
                <a:solidFill>
                  <a:srgbClr val="12B1DF"/>
                </a:solidFill>
                <a:latin typeface="Carnas-Medium" panose="02000603000000020004" pitchFamily="50" charset="0"/>
                <a:cs typeface="Tahoma"/>
              </a:rPr>
              <a:t>GOAL</a:t>
            </a:r>
            <a:endParaRPr sz="697" b="1" spc="7" dirty="0">
              <a:solidFill>
                <a:srgbClr val="12B1DF"/>
              </a:solidFill>
              <a:latin typeface="Carnas-Medium" panose="02000603000000020004" pitchFamily="50" charset="0"/>
              <a:cs typeface="Tahoma"/>
            </a:endParaRPr>
          </a:p>
        </p:txBody>
      </p:sp>
      <p:sp>
        <p:nvSpPr>
          <p:cNvPr id="45" name="object 5">
            <a:extLst>
              <a:ext uri="{FF2B5EF4-FFF2-40B4-BE49-F238E27FC236}">
                <a16:creationId xmlns:a16="http://schemas.microsoft.com/office/drawing/2014/main" id="{B51B6742-5046-4D4F-A76E-06345F75C1B9}"/>
              </a:ext>
            </a:extLst>
          </p:cNvPr>
          <p:cNvSpPr txBox="1"/>
          <p:nvPr/>
        </p:nvSpPr>
        <p:spPr>
          <a:xfrm>
            <a:off x="3350492" y="1057400"/>
            <a:ext cx="909015" cy="251773"/>
          </a:xfrm>
          <a:prstGeom prst="rect">
            <a:avLst/>
          </a:prstGeom>
        </p:spPr>
        <p:txBody>
          <a:bodyPr vert="horz" wrap="square" lIns="0" tIns="5498" rIns="0" bIns="0" rtlCol="0">
            <a:spAutoFit/>
          </a:bodyPr>
          <a:lstStyle>
            <a:defPPr>
              <a:defRPr kern="0"/>
            </a:defPPr>
            <a:lvl1pPr marL="12700">
              <a:lnSpc>
                <a:spcPct val="100000"/>
              </a:lnSpc>
              <a:spcBef>
                <a:spcPts val="90"/>
              </a:spcBef>
              <a:defRPr sz="1450" spc="15">
                <a:solidFill>
                  <a:srgbClr val="12B1DF"/>
                </a:solidFill>
                <a:latin typeface="Carnas-Medium" panose="02000603000000020004" pitchFamily="50" charset="0"/>
                <a:cs typeface="Tahoma"/>
              </a:defRPr>
            </a:lvl1pPr>
          </a:lstStyle>
          <a:p>
            <a:pPr algn="ctr"/>
            <a:r>
              <a:rPr lang="en-US" sz="800" b="1" dirty="0"/>
              <a:t>GOAL INDICATOR</a:t>
            </a:r>
            <a:r>
              <a:rPr sz="800" b="1" dirty="0"/>
              <a:t>  </a:t>
            </a:r>
            <a:r>
              <a:rPr lang="en-US" sz="800" b="1" dirty="0"/>
              <a:t>DESCRIPTION</a:t>
            </a:r>
            <a:endParaRPr sz="800" b="1" dirty="0"/>
          </a:p>
        </p:txBody>
      </p:sp>
      <p:sp>
        <p:nvSpPr>
          <p:cNvPr id="46" name="object 6">
            <a:extLst>
              <a:ext uri="{FF2B5EF4-FFF2-40B4-BE49-F238E27FC236}">
                <a16:creationId xmlns:a16="http://schemas.microsoft.com/office/drawing/2014/main" id="{141AA391-FB5F-4101-8886-9F459D656F52}"/>
              </a:ext>
            </a:extLst>
          </p:cNvPr>
          <p:cNvSpPr txBox="1"/>
          <p:nvPr/>
        </p:nvSpPr>
        <p:spPr>
          <a:xfrm>
            <a:off x="4599225" y="1128903"/>
            <a:ext cx="3149890" cy="128662"/>
          </a:xfrm>
          <a:prstGeom prst="rect">
            <a:avLst/>
          </a:prstGeom>
        </p:spPr>
        <p:txBody>
          <a:bodyPr vert="horz" wrap="square" lIns="0" tIns="5498" rIns="0" bIns="0" rtlCol="0">
            <a:spAutoFit/>
          </a:bodyPr>
          <a:lstStyle>
            <a:defPPr>
              <a:defRPr kern="0"/>
            </a:defPPr>
            <a:lvl1pPr marL="12700" algn="ctr">
              <a:lnSpc>
                <a:spcPct val="100000"/>
              </a:lnSpc>
              <a:spcBef>
                <a:spcPts val="90"/>
              </a:spcBef>
              <a:defRPr sz="1450" spc="15">
                <a:solidFill>
                  <a:srgbClr val="12B1DF"/>
                </a:solidFill>
                <a:latin typeface="Carnas-Medium" panose="02000603000000020004" pitchFamily="50" charset="0"/>
                <a:cs typeface="Tahoma"/>
              </a:defRPr>
            </a:lvl1pPr>
          </a:lstStyle>
          <a:p>
            <a:r>
              <a:rPr lang="en-US" sz="800" b="1" dirty="0"/>
              <a:t>CALCULATION FORMULA</a:t>
            </a:r>
            <a:r>
              <a:rPr sz="800" b="1" dirty="0"/>
              <a:t> / </a:t>
            </a:r>
            <a:r>
              <a:rPr lang="en-US" sz="800" b="1" dirty="0"/>
              <a:t>DESCRIPTION</a:t>
            </a:r>
            <a:endParaRPr sz="800" b="1" dirty="0"/>
          </a:p>
        </p:txBody>
      </p:sp>
      <p:sp>
        <p:nvSpPr>
          <p:cNvPr id="47" name="object 7">
            <a:extLst>
              <a:ext uri="{FF2B5EF4-FFF2-40B4-BE49-F238E27FC236}">
                <a16:creationId xmlns:a16="http://schemas.microsoft.com/office/drawing/2014/main" id="{5E4A4C77-9676-4E87-8FC0-2A2123933452}"/>
              </a:ext>
            </a:extLst>
          </p:cNvPr>
          <p:cNvSpPr txBox="1"/>
          <p:nvPr/>
        </p:nvSpPr>
        <p:spPr>
          <a:xfrm>
            <a:off x="380999" y="1962151"/>
            <a:ext cx="668459" cy="112825"/>
          </a:xfrm>
          <a:prstGeom prst="rect">
            <a:avLst/>
          </a:prstGeom>
        </p:spPr>
        <p:txBody>
          <a:bodyPr vert="horz" wrap="square" lIns="0" tIns="5498" rIns="0" bIns="0" rtlCol="0">
            <a:spAutoFit/>
          </a:bodyPr>
          <a:lstStyle/>
          <a:p>
            <a:pPr marL="6109">
              <a:spcBef>
                <a:spcPts val="43"/>
              </a:spcBef>
            </a:pPr>
            <a:r>
              <a:rPr lang="en-US" sz="697" b="1" spc="17" dirty="0">
                <a:solidFill>
                  <a:srgbClr val="221F1F"/>
                </a:solidFill>
                <a:latin typeface="Carnas-Medium" panose="02000603000000020004" pitchFamily="50" charset="0"/>
                <a:cs typeface="Tahoma"/>
              </a:rPr>
              <a:t>ENVIRONMENT</a:t>
            </a:r>
            <a:endParaRPr sz="697" b="1" dirty="0">
              <a:latin typeface="Carnas-Medium" panose="02000603000000020004" pitchFamily="50" charset="0"/>
              <a:cs typeface="Tahoma"/>
            </a:endParaRPr>
          </a:p>
        </p:txBody>
      </p:sp>
      <p:sp>
        <p:nvSpPr>
          <p:cNvPr id="48" name="object 8">
            <a:extLst>
              <a:ext uri="{FF2B5EF4-FFF2-40B4-BE49-F238E27FC236}">
                <a16:creationId xmlns:a16="http://schemas.microsoft.com/office/drawing/2014/main" id="{AF0E5875-00EA-44E7-AF7F-7279216319EC}"/>
              </a:ext>
            </a:extLst>
          </p:cNvPr>
          <p:cNvSpPr txBox="1"/>
          <p:nvPr/>
        </p:nvSpPr>
        <p:spPr>
          <a:xfrm>
            <a:off x="457200" y="2800350"/>
            <a:ext cx="580301" cy="112825"/>
          </a:xfrm>
          <a:prstGeom prst="rect">
            <a:avLst/>
          </a:prstGeom>
        </p:spPr>
        <p:txBody>
          <a:bodyPr vert="horz" wrap="square" lIns="0" tIns="5498" rIns="0" bIns="0" rtlCol="0">
            <a:spAutoFit/>
          </a:bodyPr>
          <a:lstStyle/>
          <a:p>
            <a:pPr marL="6109">
              <a:spcBef>
                <a:spcPts val="43"/>
              </a:spcBef>
            </a:pPr>
            <a:r>
              <a:rPr lang="en-US" sz="697" b="1" spc="17" dirty="0">
                <a:solidFill>
                  <a:srgbClr val="221F1F"/>
                </a:solidFill>
                <a:latin typeface="Carnas-Medium" panose="02000603000000020004" pitchFamily="50" charset="0"/>
                <a:cs typeface="Tahoma"/>
              </a:rPr>
              <a:t>CUSTOMERS</a:t>
            </a:r>
            <a:endParaRPr sz="697" b="1" spc="17" dirty="0">
              <a:solidFill>
                <a:srgbClr val="221F1F"/>
              </a:solidFill>
              <a:latin typeface="Carnas-Medium" panose="02000603000000020004" pitchFamily="50" charset="0"/>
              <a:cs typeface="Tahoma"/>
            </a:endParaRPr>
          </a:p>
        </p:txBody>
      </p:sp>
      <p:sp>
        <p:nvSpPr>
          <p:cNvPr id="49" name="object 9">
            <a:extLst>
              <a:ext uri="{FF2B5EF4-FFF2-40B4-BE49-F238E27FC236}">
                <a16:creationId xmlns:a16="http://schemas.microsoft.com/office/drawing/2014/main" id="{9B832AFF-8CAA-41D7-8C26-3A460E35FEF3}"/>
              </a:ext>
            </a:extLst>
          </p:cNvPr>
          <p:cNvSpPr txBox="1"/>
          <p:nvPr/>
        </p:nvSpPr>
        <p:spPr>
          <a:xfrm>
            <a:off x="457200" y="3770469"/>
            <a:ext cx="789664" cy="223560"/>
          </a:xfrm>
          <a:prstGeom prst="rect">
            <a:avLst/>
          </a:prstGeom>
        </p:spPr>
        <p:txBody>
          <a:bodyPr vert="horz" wrap="square" lIns="0" tIns="5498" rIns="0" bIns="0" rtlCol="0">
            <a:spAutoFit/>
          </a:bodyPr>
          <a:lstStyle>
            <a:defPPr>
              <a:defRPr kern="0"/>
            </a:defPPr>
            <a:lvl1pPr marL="12700">
              <a:lnSpc>
                <a:spcPts val="1735"/>
              </a:lnSpc>
              <a:spcBef>
                <a:spcPts val="90"/>
              </a:spcBef>
              <a:defRPr sz="1450" spc="35">
                <a:solidFill>
                  <a:srgbClr val="221F1F"/>
                </a:solidFill>
                <a:latin typeface="Carnas-Light" panose="02000503000000020004" pitchFamily="50" charset="0"/>
                <a:cs typeface="Tahoma"/>
              </a:defRPr>
            </a:lvl1pPr>
          </a:lstStyle>
          <a:p>
            <a:r>
              <a:rPr lang="en-US" sz="697" b="1" dirty="0">
                <a:latin typeface="Carnas-Medium" panose="02000603000000020004" pitchFamily="50" charset="0"/>
              </a:rPr>
              <a:t>EMPLOYEES</a:t>
            </a:r>
            <a:endParaRPr sz="697" b="1" dirty="0">
              <a:latin typeface="Carnas-Medium" panose="02000603000000020004" pitchFamily="50" charset="0"/>
            </a:endParaRPr>
          </a:p>
        </p:txBody>
      </p:sp>
      <p:sp>
        <p:nvSpPr>
          <p:cNvPr id="50" name="object 10">
            <a:extLst>
              <a:ext uri="{FF2B5EF4-FFF2-40B4-BE49-F238E27FC236}">
                <a16:creationId xmlns:a16="http://schemas.microsoft.com/office/drawing/2014/main" id="{A094F786-31D5-4424-994B-404CF121458F}"/>
              </a:ext>
            </a:extLst>
          </p:cNvPr>
          <p:cNvSpPr txBox="1">
            <a:spLocks/>
          </p:cNvSpPr>
          <p:nvPr/>
        </p:nvSpPr>
        <p:spPr>
          <a:xfrm>
            <a:off x="411391" y="328860"/>
            <a:ext cx="7471987" cy="618540"/>
          </a:xfrm>
          <a:prstGeom prst="rect">
            <a:avLst/>
          </a:prstGeom>
        </p:spPr>
        <p:txBody>
          <a:bodyPr vert="horz" wrap="square" lIns="0" tIns="5498" rIns="0" bIns="0" rtlCol="0">
            <a:spAutoFit/>
          </a:bodyPr>
          <a:lstStyle>
            <a:lvl1pPr>
              <a:defRPr sz="4650" b="0" i="0">
                <a:solidFill>
                  <a:srgbClr val="221F1F"/>
                </a:solidFill>
                <a:latin typeface="Calibri"/>
                <a:ea typeface="+mj-ea"/>
                <a:cs typeface="Calibri"/>
              </a:defRPr>
            </a:lvl1pPr>
          </a:lstStyle>
          <a:p>
            <a:pPr marL="6109" marR="2444">
              <a:lnSpc>
                <a:spcPct val="100600"/>
              </a:lnSpc>
              <a:spcBef>
                <a:spcPts val="43"/>
              </a:spcBef>
            </a:pPr>
            <a:r>
              <a:rPr lang="en-GB" sz="1972" spc="103" dirty="0">
                <a:latin typeface="Carnas-Medium" panose="02000603000000020004" pitchFamily="50" charset="0"/>
              </a:rPr>
              <a:t>Key indicators for measuring strategic goals and their values</a:t>
            </a:r>
          </a:p>
        </p:txBody>
      </p:sp>
      <p:sp>
        <p:nvSpPr>
          <p:cNvPr id="51" name="object 11">
            <a:extLst>
              <a:ext uri="{FF2B5EF4-FFF2-40B4-BE49-F238E27FC236}">
                <a16:creationId xmlns:a16="http://schemas.microsoft.com/office/drawing/2014/main" id="{395E9374-45C3-422E-9523-BCE6A0322375}"/>
              </a:ext>
            </a:extLst>
          </p:cNvPr>
          <p:cNvSpPr txBox="1"/>
          <p:nvPr/>
        </p:nvSpPr>
        <p:spPr>
          <a:xfrm>
            <a:off x="4473573" y="3208857"/>
            <a:ext cx="4048128" cy="434644"/>
          </a:xfrm>
          <a:prstGeom prst="rect">
            <a:avLst/>
          </a:prstGeom>
        </p:spPr>
        <p:txBody>
          <a:bodyPr vert="horz" wrap="square" lIns="0" tIns="5498" rIns="0" bIns="0" rtlCol="0">
            <a:spAutoFit/>
          </a:bodyPr>
          <a:lstStyle>
            <a:defPPr>
              <a:defRPr kern="0"/>
            </a:defPPr>
            <a:lvl1pPr marL="6109" marR="2444">
              <a:spcBef>
                <a:spcPts val="43"/>
              </a:spcBef>
              <a:defRPr sz="697" spc="17">
                <a:solidFill>
                  <a:srgbClr val="221F1F"/>
                </a:solidFill>
                <a:latin typeface="Carnas-Light" panose="02000503000000020004" pitchFamily="50" charset="0"/>
                <a:cs typeface="Tahoma"/>
              </a:defRPr>
            </a:lvl1pPr>
          </a:lstStyle>
          <a:p>
            <a:r>
              <a:rPr lang="en-US" dirty="0"/>
              <a:t>Net debt</a:t>
            </a:r>
            <a:r>
              <a:rPr dirty="0"/>
              <a:t> / EBITDA</a:t>
            </a:r>
          </a:p>
          <a:p>
            <a:r>
              <a:rPr lang="en-US" dirty="0"/>
              <a:t>Net debt </a:t>
            </a:r>
            <a:r>
              <a:rPr dirty="0"/>
              <a:t>= Finan</a:t>
            </a:r>
            <a:r>
              <a:rPr lang="en-US" dirty="0"/>
              <a:t>cial debts</a:t>
            </a:r>
            <a:r>
              <a:rPr dirty="0"/>
              <a:t> – </a:t>
            </a:r>
            <a:r>
              <a:rPr lang="en-US" dirty="0"/>
              <a:t>Cash</a:t>
            </a:r>
            <a:endParaRPr dirty="0"/>
          </a:p>
          <a:p>
            <a:r>
              <a:rPr lang="en-US" dirty="0"/>
              <a:t>Adjusted ratio of net debt to </a:t>
            </a:r>
            <a:r>
              <a:rPr dirty="0"/>
              <a:t>EBITDA – </a:t>
            </a:r>
            <a:r>
              <a:rPr lang="en-US" dirty="0"/>
              <a:t> by eliminating from</a:t>
            </a:r>
            <a:r>
              <a:rPr lang="lt-LT" dirty="0"/>
              <a:t> EBITDA</a:t>
            </a:r>
            <a:r>
              <a:rPr lang="en-US" dirty="0"/>
              <a:t> the effect of electricity price increase and tax indexation</a:t>
            </a:r>
            <a:endParaRPr dirty="0"/>
          </a:p>
        </p:txBody>
      </p:sp>
      <p:sp>
        <p:nvSpPr>
          <p:cNvPr id="52" name="object 12">
            <a:extLst>
              <a:ext uri="{FF2B5EF4-FFF2-40B4-BE49-F238E27FC236}">
                <a16:creationId xmlns:a16="http://schemas.microsoft.com/office/drawing/2014/main" id="{FC44EF15-68DF-4F62-A4F9-581E795C293F}"/>
              </a:ext>
            </a:extLst>
          </p:cNvPr>
          <p:cNvSpPr txBox="1"/>
          <p:nvPr/>
        </p:nvSpPr>
        <p:spPr>
          <a:xfrm>
            <a:off x="4455369" y="1458588"/>
            <a:ext cx="4001927" cy="220098"/>
          </a:xfrm>
          <a:prstGeom prst="rect">
            <a:avLst/>
          </a:prstGeom>
        </p:spPr>
        <p:txBody>
          <a:bodyPr vert="horz" wrap="square" lIns="0" tIns="5498" rIns="0" bIns="0" rtlCol="0">
            <a:spAutoFit/>
          </a:bodyPr>
          <a:lstStyle>
            <a:defPPr>
              <a:defRPr kern="0"/>
            </a:defPPr>
            <a:lvl1pPr marL="12700" marR="5080" algn="just">
              <a:lnSpc>
                <a:spcPct val="100000"/>
              </a:lnSpc>
              <a:spcBef>
                <a:spcPts val="90"/>
              </a:spcBef>
              <a:defRPr sz="1450" spc="35">
                <a:solidFill>
                  <a:srgbClr val="221F1F"/>
                </a:solidFill>
                <a:latin typeface="Carnas-Light" panose="02000503000000020004" pitchFamily="50" charset="0"/>
                <a:cs typeface="Tahoma"/>
              </a:defRPr>
            </a:lvl1pPr>
          </a:lstStyle>
          <a:p>
            <a:pPr algn="l"/>
            <a:r>
              <a:rPr lang="en-US" sz="697" dirty="0"/>
              <a:t>The amount of emissions from all treatment plants and installations of the Company in tons per year</a:t>
            </a:r>
            <a:endParaRPr sz="697" dirty="0"/>
          </a:p>
        </p:txBody>
      </p:sp>
      <p:sp>
        <p:nvSpPr>
          <p:cNvPr id="53" name="object 13">
            <a:extLst>
              <a:ext uri="{FF2B5EF4-FFF2-40B4-BE49-F238E27FC236}">
                <a16:creationId xmlns:a16="http://schemas.microsoft.com/office/drawing/2014/main" id="{5F0BC554-D841-422C-B42B-4BC54770198C}"/>
              </a:ext>
            </a:extLst>
          </p:cNvPr>
          <p:cNvSpPr txBox="1"/>
          <p:nvPr/>
        </p:nvSpPr>
        <p:spPr>
          <a:xfrm>
            <a:off x="3276600" y="1428750"/>
            <a:ext cx="1061413" cy="220098"/>
          </a:xfrm>
          <a:prstGeom prst="rect">
            <a:avLst/>
          </a:prstGeom>
        </p:spPr>
        <p:txBody>
          <a:bodyPr vert="horz" wrap="square" lIns="0" tIns="5498" rIns="0" bIns="0" rtlCol="0">
            <a:spAutoFit/>
          </a:bodyPr>
          <a:lstStyle/>
          <a:p>
            <a:pPr marL="6109" marR="2444" algn="l">
              <a:spcBef>
                <a:spcPts val="43"/>
              </a:spcBef>
            </a:pPr>
            <a:r>
              <a:rPr lang="en-US" sz="697" spc="17" dirty="0">
                <a:solidFill>
                  <a:srgbClr val="221F1F"/>
                </a:solidFill>
                <a:latin typeface="Carnas-Light" panose="02000503000000020004" pitchFamily="50" charset="0"/>
                <a:cs typeface="Tahoma"/>
              </a:rPr>
              <a:t>Emissions to water bodies</a:t>
            </a:r>
            <a:r>
              <a:rPr sz="697" spc="17" dirty="0">
                <a:solidFill>
                  <a:srgbClr val="221F1F"/>
                </a:solidFill>
                <a:latin typeface="Carnas-Light" panose="02000503000000020004" pitchFamily="50" charset="0"/>
                <a:cs typeface="Tahoma"/>
              </a:rPr>
              <a:t> (t/m)</a:t>
            </a:r>
          </a:p>
        </p:txBody>
      </p:sp>
      <p:sp>
        <p:nvSpPr>
          <p:cNvPr id="54" name="object 14">
            <a:extLst>
              <a:ext uri="{FF2B5EF4-FFF2-40B4-BE49-F238E27FC236}">
                <a16:creationId xmlns:a16="http://schemas.microsoft.com/office/drawing/2014/main" id="{F5D5E084-A7C5-4A39-AF7C-3BFA212D3641}"/>
              </a:ext>
            </a:extLst>
          </p:cNvPr>
          <p:cNvSpPr txBox="1"/>
          <p:nvPr/>
        </p:nvSpPr>
        <p:spPr>
          <a:xfrm>
            <a:off x="3276600" y="1809751"/>
            <a:ext cx="966303" cy="220098"/>
          </a:xfrm>
          <a:prstGeom prst="rect">
            <a:avLst/>
          </a:prstGeom>
        </p:spPr>
        <p:txBody>
          <a:bodyPr vert="horz" wrap="square" lIns="0" tIns="5498" rIns="0" bIns="0" rtlCol="0">
            <a:spAutoFit/>
          </a:bodyPr>
          <a:lstStyle/>
          <a:p>
            <a:pPr marL="6109">
              <a:spcBef>
                <a:spcPts val="43"/>
              </a:spcBef>
            </a:pPr>
            <a:r>
              <a:rPr sz="697" spc="17" dirty="0">
                <a:solidFill>
                  <a:srgbClr val="221F1F"/>
                </a:solidFill>
                <a:latin typeface="Carnas-Light" panose="02000503000000020004" pitchFamily="50" charset="0"/>
                <a:cs typeface="Tahoma"/>
              </a:rPr>
              <a:t>CO2 emis</a:t>
            </a:r>
            <a:r>
              <a:rPr lang="en-US" sz="697" spc="17" dirty="0">
                <a:solidFill>
                  <a:srgbClr val="221F1F"/>
                </a:solidFill>
                <a:latin typeface="Carnas-Light" panose="02000503000000020004" pitchFamily="50" charset="0"/>
                <a:cs typeface="Tahoma"/>
              </a:rPr>
              <a:t>sion</a:t>
            </a:r>
            <a:r>
              <a:rPr sz="697" spc="17" dirty="0">
                <a:solidFill>
                  <a:srgbClr val="221F1F"/>
                </a:solidFill>
                <a:latin typeface="Carnas-Light" panose="02000503000000020004" pitchFamily="50" charset="0"/>
                <a:cs typeface="Tahoma"/>
              </a:rPr>
              <a:t> (t</a:t>
            </a:r>
            <a:r>
              <a:rPr lang="en-US" sz="697" spc="17" dirty="0">
                <a:solidFill>
                  <a:srgbClr val="221F1F"/>
                </a:solidFill>
                <a:latin typeface="Carnas-Light" panose="02000503000000020004" pitchFamily="50" charset="0"/>
                <a:cs typeface="Tahoma"/>
              </a:rPr>
              <a:t>housands </a:t>
            </a:r>
            <a:r>
              <a:rPr sz="697" spc="17" dirty="0">
                <a:solidFill>
                  <a:srgbClr val="221F1F"/>
                </a:solidFill>
                <a:latin typeface="Carnas-Light" panose="02000503000000020004" pitchFamily="50" charset="0"/>
                <a:cs typeface="Tahoma"/>
              </a:rPr>
              <a:t>t)</a:t>
            </a:r>
          </a:p>
        </p:txBody>
      </p:sp>
      <p:sp>
        <p:nvSpPr>
          <p:cNvPr id="55" name="object 15">
            <a:extLst>
              <a:ext uri="{FF2B5EF4-FFF2-40B4-BE49-F238E27FC236}">
                <a16:creationId xmlns:a16="http://schemas.microsoft.com/office/drawing/2014/main" id="{4095F46E-0EFF-4186-BB4F-F485E6614A63}"/>
              </a:ext>
            </a:extLst>
          </p:cNvPr>
          <p:cNvSpPr txBox="1"/>
          <p:nvPr/>
        </p:nvSpPr>
        <p:spPr>
          <a:xfrm>
            <a:off x="3276600" y="2114550"/>
            <a:ext cx="1061413" cy="541917"/>
          </a:xfrm>
          <a:prstGeom prst="rect">
            <a:avLst/>
          </a:prstGeom>
        </p:spPr>
        <p:txBody>
          <a:bodyPr vert="horz" wrap="square" lIns="0" tIns="5498" rIns="0" bIns="0" rtlCol="0">
            <a:spAutoFit/>
          </a:bodyPr>
          <a:lstStyle/>
          <a:p>
            <a:pPr marL="6109" marR="2444">
              <a:spcBef>
                <a:spcPts val="43"/>
              </a:spcBef>
            </a:pPr>
            <a:r>
              <a:rPr sz="697" spc="17" dirty="0">
                <a:solidFill>
                  <a:srgbClr val="221F1F"/>
                </a:solidFill>
                <a:latin typeface="Carnas-Light" panose="02000503000000020004" pitchFamily="50" charset="0"/>
                <a:cs typeface="Tahoma"/>
              </a:rPr>
              <a:t>P</a:t>
            </a:r>
            <a:r>
              <a:rPr lang="en-US" sz="697" spc="17" dirty="0">
                <a:solidFill>
                  <a:srgbClr val="221F1F"/>
                </a:solidFill>
                <a:latin typeface="Carnas-Light" panose="02000503000000020004" pitchFamily="50" charset="0"/>
                <a:cs typeface="Tahoma"/>
              </a:rPr>
              <a:t>ercentage of produced electricity in total amount of consumed energy</a:t>
            </a:r>
            <a:endParaRPr sz="697" spc="17" dirty="0">
              <a:solidFill>
                <a:srgbClr val="221F1F"/>
              </a:solidFill>
              <a:latin typeface="Carnas-Light" panose="02000503000000020004" pitchFamily="50" charset="0"/>
              <a:cs typeface="Tahoma"/>
            </a:endParaRPr>
          </a:p>
        </p:txBody>
      </p:sp>
      <p:sp>
        <p:nvSpPr>
          <p:cNvPr id="56" name="object 16">
            <a:extLst>
              <a:ext uri="{FF2B5EF4-FFF2-40B4-BE49-F238E27FC236}">
                <a16:creationId xmlns:a16="http://schemas.microsoft.com/office/drawing/2014/main" id="{9421B3DF-C7FD-4A61-ABC3-2FE84EF63A0B}"/>
              </a:ext>
            </a:extLst>
          </p:cNvPr>
          <p:cNvSpPr txBox="1"/>
          <p:nvPr/>
        </p:nvSpPr>
        <p:spPr>
          <a:xfrm>
            <a:off x="3292820" y="2543688"/>
            <a:ext cx="395888" cy="108144"/>
          </a:xfrm>
          <a:prstGeom prst="rect">
            <a:avLst/>
          </a:prstGeom>
        </p:spPr>
        <p:txBody>
          <a:bodyPr vert="horz" wrap="square" lIns="0" tIns="5498" rIns="0" bIns="0" rtlCol="0">
            <a:spAutoFit/>
          </a:bodyPr>
          <a:lstStyle>
            <a:defPPr>
              <a:defRPr kern="0"/>
            </a:defPPr>
            <a:lvl1pPr marL="6109">
              <a:lnSpc>
                <a:spcPts val="835"/>
              </a:lnSpc>
              <a:spcBef>
                <a:spcPts val="43"/>
              </a:spcBef>
              <a:defRPr sz="697" spc="17">
                <a:solidFill>
                  <a:srgbClr val="221F1F"/>
                </a:solidFill>
                <a:latin typeface="Carnas-Light" panose="02000503000000020004" pitchFamily="50" charset="0"/>
                <a:cs typeface="Tahoma"/>
              </a:defRPr>
            </a:lvl1pPr>
          </a:lstStyle>
          <a:p>
            <a:r>
              <a:rPr dirty="0"/>
              <a:t>GCSI</a:t>
            </a:r>
          </a:p>
        </p:txBody>
      </p:sp>
      <p:sp>
        <p:nvSpPr>
          <p:cNvPr id="57" name="object 17">
            <a:extLst>
              <a:ext uri="{FF2B5EF4-FFF2-40B4-BE49-F238E27FC236}">
                <a16:creationId xmlns:a16="http://schemas.microsoft.com/office/drawing/2014/main" id="{4896127D-D601-4F59-94B7-3C3E8C7302D1}"/>
              </a:ext>
            </a:extLst>
          </p:cNvPr>
          <p:cNvSpPr txBox="1"/>
          <p:nvPr/>
        </p:nvSpPr>
        <p:spPr>
          <a:xfrm>
            <a:off x="3304056" y="3230224"/>
            <a:ext cx="1045209" cy="434644"/>
          </a:xfrm>
          <a:prstGeom prst="rect">
            <a:avLst/>
          </a:prstGeom>
        </p:spPr>
        <p:txBody>
          <a:bodyPr vert="horz" wrap="square" lIns="0" tIns="5498" rIns="0" bIns="0" rtlCol="0">
            <a:spAutoFit/>
          </a:bodyPr>
          <a:lstStyle>
            <a:defPPr>
              <a:defRPr kern="0"/>
            </a:defPPr>
            <a:lvl1pPr marL="6109" marR="2444">
              <a:spcBef>
                <a:spcPts val="43"/>
              </a:spcBef>
              <a:defRPr sz="697" spc="17">
                <a:solidFill>
                  <a:srgbClr val="221F1F"/>
                </a:solidFill>
                <a:latin typeface="Carnas-Light" panose="02000503000000020004" pitchFamily="50" charset="0"/>
                <a:cs typeface="Tahoma"/>
              </a:defRPr>
            </a:lvl1pPr>
          </a:lstStyle>
          <a:p>
            <a:r>
              <a:rPr lang="en-US" dirty="0"/>
              <a:t>Ratio of net financial debt to </a:t>
            </a:r>
            <a:r>
              <a:rPr dirty="0"/>
              <a:t>EBITDA</a:t>
            </a:r>
          </a:p>
          <a:p>
            <a:r>
              <a:rPr dirty="0"/>
              <a:t>(</a:t>
            </a:r>
            <a:r>
              <a:rPr lang="en-US" dirty="0"/>
              <a:t>set value</a:t>
            </a:r>
            <a:r>
              <a:rPr dirty="0"/>
              <a:t>)</a:t>
            </a:r>
          </a:p>
        </p:txBody>
      </p:sp>
      <p:sp>
        <p:nvSpPr>
          <p:cNvPr id="58" name="object 18">
            <a:extLst>
              <a:ext uri="{FF2B5EF4-FFF2-40B4-BE49-F238E27FC236}">
                <a16:creationId xmlns:a16="http://schemas.microsoft.com/office/drawing/2014/main" id="{47542018-B004-42A4-9074-EA568DE2AB6D}"/>
              </a:ext>
            </a:extLst>
          </p:cNvPr>
          <p:cNvSpPr txBox="1"/>
          <p:nvPr/>
        </p:nvSpPr>
        <p:spPr>
          <a:xfrm>
            <a:off x="3301680" y="3826252"/>
            <a:ext cx="806039" cy="327371"/>
          </a:xfrm>
          <a:prstGeom prst="rect">
            <a:avLst/>
          </a:prstGeom>
        </p:spPr>
        <p:txBody>
          <a:bodyPr vert="horz" wrap="square" lIns="0" tIns="5498" rIns="0" bIns="0" rtlCol="0">
            <a:spAutoFit/>
          </a:bodyPr>
          <a:lstStyle>
            <a:defPPr>
              <a:defRPr kern="0"/>
            </a:defPPr>
            <a:lvl1pPr marL="6109" marR="2444">
              <a:spcBef>
                <a:spcPts val="43"/>
              </a:spcBef>
              <a:defRPr sz="697" spc="17">
                <a:solidFill>
                  <a:srgbClr val="221F1F"/>
                </a:solidFill>
                <a:latin typeface="Carnas-Light" panose="02000503000000020004" pitchFamily="50" charset="0"/>
                <a:cs typeface="Tahoma"/>
              </a:defRPr>
            </a:lvl1pPr>
          </a:lstStyle>
          <a:p>
            <a:r>
              <a:rPr lang="en-US" dirty="0"/>
              <a:t>Employee engagement</a:t>
            </a:r>
            <a:r>
              <a:rPr dirty="0"/>
              <a:t>, </a:t>
            </a:r>
            <a:r>
              <a:rPr lang="lt-LT" dirty="0"/>
              <a:t>%</a:t>
            </a:r>
          </a:p>
          <a:p>
            <a:endParaRPr dirty="0"/>
          </a:p>
        </p:txBody>
      </p:sp>
      <p:sp>
        <p:nvSpPr>
          <p:cNvPr id="59" name="object 19">
            <a:extLst>
              <a:ext uri="{FF2B5EF4-FFF2-40B4-BE49-F238E27FC236}">
                <a16:creationId xmlns:a16="http://schemas.microsoft.com/office/drawing/2014/main" id="{8CAE6FD8-7F58-4853-8EC7-565FD097A90A}"/>
              </a:ext>
            </a:extLst>
          </p:cNvPr>
          <p:cNvSpPr txBox="1"/>
          <p:nvPr/>
        </p:nvSpPr>
        <p:spPr>
          <a:xfrm>
            <a:off x="3301680" y="4318268"/>
            <a:ext cx="1011992" cy="220098"/>
          </a:xfrm>
          <a:prstGeom prst="rect">
            <a:avLst/>
          </a:prstGeom>
        </p:spPr>
        <p:txBody>
          <a:bodyPr vert="horz" wrap="square" lIns="0" tIns="5498" rIns="0" bIns="0" rtlCol="0">
            <a:spAutoFit/>
          </a:bodyPr>
          <a:lstStyle>
            <a:defPPr>
              <a:defRPr kern="0"/>
            </a:defPPr>
            <a:lvl1pPr marL="6109" marR="2444">
              <a:spcBef>
                <a:spcPts val="43"/>
              </a:spcBef>
              <a:defRPr sz="697" spc="17">
                <a:solidFill>
                  <a:srgbClr val="221F1F"/>
                </a:solidFill>
                <a:latin typeface="Carnas-Light" panose="02000503000000020004" pitchFamily="50" charset="0"/>
                <a:cs typeface="Tahoma"/>
              </a:defRPr>
            </a:lvl1pPr>
          </a:lstStyle>
          <a:p>
            <a:r>
              <a:rPr lang="en-US" dirty="0"/>
              <a:t>Accidents in the Company</a:t>
            </a:r>
            <a:endParaRPr dirty="0"/>
          </a:p>
        </p:txBody>
      </p:sp>
      <p:sp>
        <p:nvSpPr>
          <p:cNvPr id="60" name="object 20">
            <a:extLst>
              <a:ext uri="{FF2B5EF4-FFF2-40B4-BE49-F238E27FC236}">
                <a16:creationId xmlns:a16="http://schemas.microsoft.com/office/drawing/2014/main" id="{9254761E-DD3F-4CB1-BC78-A43902825DB8}"/>
              </a:ext>
            </a:extLst>
          </p:cNvPr>
          <p:cNvSpPr txBox="1"/>
          <p:nvPr/>
        </p:nvSpPr>
        <p:spPr>
          <a:xfrm>
            <a:off x="4455370" y="1817358"/>
            <a:ext cx="3981415" cy="220098"/>
          </a:xfrm>
          <a:prstGeom prst="rect">
            <a:avLst/>
          </a:prstGeom>
        </p:spPr>
        <p:txBody>
          <a:bodyPr vert="horz" wrap="square" lIns="0" tIns="5498" rIns="0" bIns="0" rtlCol="0">
            <a:spAutoFit/>
          </a:bodyPr>
          <a:lstStyle/>
          <a:p>
            <a:pPr marL="6109" marR="2444">
              <a:spcBef>
                <a:spcPts val="43"/>
              </a:spcBef>
            </a:pPr>
            <a:r>
              <a:rPr lang="en-US" sz="697" dirty="0"/>
              <a:t>The amount of </a:t>
            </a:r>
            <a:r>
              <a:rPr sz="697" spc="17" dirty="0">
                <a:solidFill>
                  <a:srgbClr val="221F1F"/>
                </a:solidFill>
                <a:latin typeface="Carnas-Light" panose="02000503000000020004" pitchFamily="50" charset="0"/>
                <a:cs typeface="Tahoma"/>
              </a:rPr>
              <a:t>CO2 </a:t>
            </a:r>
            <a:r>
              <a:rPr lang="en-US" sz="697" spc="17" dirty="0">
                <a:solidFill>
                  <a:srgbClr val="221F1F"/>
                </a:solidFill>
                <a:latin typeface="Carnas-Light" panose="02000503000000020004" pitchFamily="50" charset="0"/>
                <a:cs typeface="Tahoma"/>
              </a:rPr>
              <a:t>emissions generated in the processes of operations of the Company</a:t>
            </a:r>
            <a:r>
              <a:rPr sz="697" spc="17" dirty="0">
                <a:solidFill>
                  <a:srgbClr val="221F1F"/>
                </a:solidFill>
                <a:latin typeface="Carnas-Light" panose="02000503000000020004" pitchFamily="50" charset="0"/>
                <a:cs typeface="Tahoma"/>
              </a:rPr>
              <a:t> (ele</a:t>
            </a:r>
            <a:r>
              <a:rPr lang="en-US" sz="697" spc="17" dirty="0">
                <a:solidFill>
                  <a:srgbClr val="221F1F"/>
                </a:solidFill>
                <a:latin typeface="Carnas-Light" panose="02000503000000020004" pitchFamily="50" charset="0"/>
                <a:cs typeface="Tahoma"/>
              </a:rPr>
              <a:t>ctricity, natural gas, heat</a:t>
            </a:r>
            <a:r>
              <a:rPr sz="697" spc="17" dirty="0">
                <a:solidFill>
                  <a:srgbClr val="221F1F"/>
                </a:solidFill>
                <a:latin typeface="Carnas-Light" panose="02000503000000020004" pitchFamily="50" charset="0"/>
                <a:cs typeface="Tahoma"/>
              </a:rPr>
              <a:t>, </a:t>
            </a:r>
            <a:r>
              <a:rPr lang="en-US" sz="697" spc="17" dirty="0">
                <a:solidFill>
                  <a:srgbClr val="221F1F"/>
                </a:solidFill>
                <a:latin typeface="Carnas-Light" panose="02000503000000020004" pitchFamily="50" charset="0"/>
                <a:cs typeface="Tahoma"/>
              </a:rPr>
              <a:t>fuels</a:t>
            </a:r>
            <a:r>
              <a:rPr sz="697" spc="17" dirty="0">
                <a:solidFill>
                  <a:srgbClr val="221F1F"/>
                </a:solidFill>
                <a:latin typeface="Carnas-Light" panose="02000503000000020004" pitchFamily="50" charset="0"/>
                <a:cs typeface="Tahoma"/>
              </a:rPr>
              <a:t>)</a:t>
            </a:r>
          </a:p>
        </p:txBody>
      </p:sp>
      <p:sp>
        <p:nvSpPr>
          <p:cNvPr id="61" name="object 21">
            <a:extLst>
              <a:ext uri="{FF2B5EF4-FFF2-40B4-BE49-F238E27FC236}">
                <a16:creationId xmlns:a16="http://schemas.microsoft.com/office/drawing/2014/main" id="{1820295B-9DDE-4A90-9E44-C5281C0BFEF5}"/>
              </a:ext>
            </a:extLst>
          </p:cNvPr>
          <p:cNvSpPr txBox="1"/>
          <p:nvPr/>
        </p:nvSpPr>
        <p:spPr>
          <a:xfrm>
            <a:off x="4463426" y="2164528"/>
            <a:ext cx="4001926" cy="327371"/>
          </a:xfrm>
          <a:prstGeom prst="rect">
            <a:avLst/>
          </a:prstGeom>
        </p:spPr>
        <p:txBody>
          <a:bodyPr vert="horz" wrap="square" lIns="0" tIns="5498" rIns="0" bIns="0" rtlCol="0">
            <a:spAutoFit/>
          </a:bodyPr>
          <a:lstStyle/>
          <a:p>
            <a:pPr marL="6109" marR="2444">
              <a:spcBef>
                <a:spcPts val="43"/>
              </a:spcBef>
            </a:pPr>
            <a:r>
              <a:rPr lang="en-US" sz="697" spc="17" dirty="0">
                <a:solidFill>
                  <a:srgbClr val="221F1F"/>
                </a:solidFill>
                <a:latin typeface="Carnas-Light" panose="02000503000000020004" pitchFamily="50" charset="0"/>
                <a:cs typeface="Tahoma"/>
              </a:rPr>
              <a:t>Ratio of the amount of electricity produced from biogas, renewable sources (sun, wind, hydroelectric power plants), sludge mono-incineration, etc., (</a:t>
            </a:r>
            <a:r>
              <a:rPr lang="en-US" sz="697" spc="17" dirty="0" err="1">
                <a:solidFill>
                  <a:srgbClr val="221F1F"/>
                </a:solidFill>
                <a:latin typeface="Carnas-Light" panose="02000503000000020004" pitchFamily="50" charset="0"/>
                <a:cs typeface="Tahoma"/>
              </a:rPr>
              <a:t>MWh</a:t>
            </a:r>
            <a:r>
              <a:rPr lang="en-US" sz="697" spc="17" dirty="0">
                <a:solidFill>
                  <a:srgbClr val="221F1F"/>
                </a:solidFill>
                <a:latin typeface="Carnas-Light" panose="02000503000000020004" pitchFamily="50" charset="0"/>
                <a:cs typeface="Tahoma"/>
              </a:rPr>
              <a:t>) to energy consumed</a:t>
            </a:r>
            <a:endParaRPr sz="697" spc="17" dirty="0">
              <a:solidFill>
                <a:srgbClr val="221F1F"/>
              </a:solidFill>
              <a:latin typeface="Carnas-Light" panose="02000503000000020004" pitchFamily="50" charset="0"/>
              <a:cs typeface="Tahoma"/>
            </a:endParaRPr>
          </a:p>
        </p:txBody>
      </p:sp>
      <p:sp>
        <p:nvSpPr>
          <p:cNvPr id="62" name="object 22">
            <a:extLst>
              <a:ext uri="{FF2B5EF4-FFF2-40B4-BE49-F238E27FC236}">
                <a16:creationId xmlns:a16="http://schemas.microsoft.com/office/drawing/2014/main" id="{EC40D196-6A37-446F-8B34-4A89B2A55B3A}"/>
              </a:ext>
            </a:extLst>
          </p:cNvPr>
          <p:cNvSpPr txBox="1"/>
          <p:nvPr/>
        </p:nvSpPr>
        <p:spPr>
          <a:xfrm>
            <a:off x="4463426" y="2528735"/>
            <a:ext cx="4033368" cy="108144"/>
          </a:xfrm>
          <a:prstGeom prst="rect">
            <a:avLst/>
          </a:prstGeom>
        </p:spPr>
        <p:txBody>
          <a:bodyPr vert="horz" wrap="square" lIns="0" tIns="5498" rIns="0" bIns="0" rtlCol="0">
            <a:spAutoFit/>
          </a:bodyPr>
          <a:lstStyle/>
          <a:p>
            <a:pPr marL="6109">
              <a:lnSpc>
                <a:spcPts val="835"/>
              </a:lnSpc>
              <a:spcBef>
                <a:spcPts val="43"/>
              </a:spcBef>
            </a:pPr>
            <a:r>
              <a:rPr sz="697" spc="17" dirty="0">
                <a:solidFill>
                  <a:srgbClr val="221F1F"/>
                </a:solidFill>
                <a:latin typeface="Carnas-Light" panose="02000503000000020004" pitchFamily="50" charset="0"/>
                <a:cs typeface="Tahoma"/>
              </a:rPr>
              <a:t>Global customer satisfaction index</a:t>
            </a:r>
            <a:r>
              <a:rPr lang="en-US" sz="697" spc="17" dirty="0">
                <a:solidFill>
                  <a:srgbClr val="221F1F"/>
                </a:solidFill>
                <a:latin typeface="Carnas-Light" panose="02000503000000020004" pitchFamily="50" charset="0"/>
                <a:cs typeface="Tahoma"/>
              </a:rPr>
              <a:t> (</a:t>
            </a:r>
            <a:r>
              <a:rPr sz="697" spc="17" dirty="0">
                <a:solidFill>
                  <a:srgbClr val="221F1F"/>
                </a:solidFill>
                <a:latin typeface="Carnas-Light" panose="02000503000000020004" pitchFamily="50" charset="0"/>
                <a:cs typeface="Tahoma"/>
              </a:rPr>
              <a:t>GCSI)</a:t>
            </a:r>
          </a:p>
        </p:txBody>
      </p:sp>
      <p:sp>
        <p:nvSpPr>
          <p:cNvPr id="63" name="object 23">
            <a:extLst>
              <a:ext uri="{FF2B5EF4-FFF2-40B4-BE49-F238E27FC236}">
                <a16:creationId xmlns:a16="http://schemas.microsoft.com/office/drawing/2014/main" id="{6F268A23-1D22-4026-8E2B-3FE9D981D27A}"/>
              </a:ext>
            </a:extLst>
          </p:cNvPr>
          <p:cNvSpPr txBox="1"/>
          <p:nvPr/>
        </p:nvSpPr>
        <p:spPr>
          <a:xfrm>
            <a:off x="4455370" y="3832686"/>
            <a:ext cx="3981414" cy="327371"/>
          </a:xfrm>
          <a:prstGeom prst="rect">
            <a:avLst/>
          </a:prstGeom>
        </p:spPr>
        <p:txBody>
          <a:bodyPr vert="horz" wrap="square" lIns="0" tIns="5498" rIns="0" bIns="0" rtlCol="0">
            <a:spAutoFit/>
          </a:bodyPr>
          <a:lstStyle>
            <a:defPPr>
              <a:defRPr kern="0"/>
            </a:defPPr>
            <a:lvl1pPr marL="6109" marR="2444">
              <a:spcBef>
                <a:spcPts val="43"/>
              </a:spcBef>
              <a:defRPr sz="697" spc="17">
                <a:solidFill>
                  <a:srgbClr val="221F1F"/>
                </a:solidFill>
                <a:latin typeface="Carnas-Light" panose="02000503000000020004" pitchFamily="50" charset="0"/>
                <a:cs typeface="Tahoma"/>
              </a:defRPr>
            </a:lvl1pPr>
          </a:lstStyle>
          <a:p>
            <a:r>
              <a:rPr lang="en-US" dirty="0"/>
              <a:t>Percentage of engagement of the company’s employees measured by the employee engagement survey based on the Utrecht Work Engagement Questionnaire</a:t>
            </a:r>
            <a:endParaRPr dirty="0"/>
          </a:p>
        </p:txBody>
      </p:sp>
      <p:sp>
        <p:nvSpPr>
          <p:cNvPr id="64" name="object 24">
            <a:extLst>
              <a:ext uri="{FF2B5EF4-FFF2-40B4-BE49-F238E27FC236}">
                <a16:creationId xmlns:a16="http://schemas.microsoft.com/office/drawing/2014/main" id="{C31E65E6-EDD4-46BA-8CD7-B80B20DE0E62}"/>
              </a:ext>
            </a:extLst>
          </p:cNvPr>
          <p:cNvSpPr txBox="1"/>
          <p:nvPr/>
        </p:nvSpPr>
        <p:spPr>
          <a:xfrm>
            <a:off x="4466970" y="4284616"/>
            <a:ext cx="4301277" cy="541917"/>
          </a:xfrm>
          <a:prstGeom prst="rect">
            <a:avLst/>
          </a:prstGeom>
        </p:spPr>
        <p:txBody>
          <a:bodyPr vert="horz" wrap="square" lIns="0" tIns="5498" rIns="0" bIns="0" rtlCol="0">
            <a:spAutoFit/>
          </a:bodyPr>
          <a:lstStyle>
            <a:defPPr>
              <a:defRPr kern="0"/>
            </a:defPPr>
            <a:lvl1pPr marL="6109" marR="2444">
              <a:spcBef>
                <a:spcPts val="43"/>
              </a:spcBef>
              <a:defRPr sz="697" spc="17">
                <a:solidFill>
                  <a:srgbClr val="221F1F"/>
                </a:solidFill>
                <a:latin typeface="Carnas-Light" panose="02000503000000020004" pitchFamily="50" charset="0"/>
                <a:cs typeface="Tahoma"/>
              </a:defRPr>
            </a:lvl1pPr>
          </a:lstStyle>
          <a:p>
            <a:r>
              <a:rPr lang="en-GB" dirty="0"/>
              <a:t>An accident at work referred to in Article 2(21) of the Republic of Lithuania Law on Safety and Health at Work, including an accident occurring during the performance of work functions or while being at the workplace, which results in damage to the health of the worker and loss of work capacity for at least one day, or in death of the worker, which is investigated in accordance with the established procedure and recognised as an accident at work.</a:t>
            </a:r>
          </a:p>
        </p:txBody>
      </p:sp>
      <p:sp>
        <p:nvSpPr>
          <p:cNvPr id="65" name="object 25">
            <a:extLst>
              <a:ext uri="{FF2B5EF4-FFF2-40B4-BE49-F238E27FC236}">
                <a16:creationId xmlns:a16="http://schemas.microsoft.com/office/drawing/2014/main" id="{F5DFA923-F95A-41B7-9EFA-05CBC2264215}"/>
              </a:ext>
            </a:extLst>
          </p:cNvPr>
          <p:cNvSpPr txBox="1"/>
          <p:nvPr/>
        </p:nvSpPr>
        <p:spPr>
          <a:xfrm>
            <a:off x="2257931" y="2096958"/>
            <a:ext cx="948855" cy="327371"/>
          </a:xfrm>
          <a:prstGeom prst="rect">
            <a:avLst/>
          </a:prstGeom>
        </p:spPr>
        <p:txBody>
          <a:bodyPr vert="horz" wrap="square" lIns="0" tIns="5498" rIns="0" bIns="0" rtlCol="0">
            <a:spAutoFit/>
          </a:bodyPr>
          <a:lstStyle>
            <a:defPPr>
              <a:defRPr kern="0"/>
            </a:defPPr>
            <a:lvl1pPr marL="12700" marR="5080">
              <a:spcBef>
                <a:spcPts val="90"/>
              </a:spcBef>
              <a:defRPr sz="1450" spc="35">
                <a:solidFill>
                  <a:srgbClr val="221F1F"/>
                </a:solidFill>
                <a:latin typeface="Carnas-Light" panose="02000503000000020004" pitchFamily="50" charset="0"/>
                <a:cs typeface="Tahoma"/>
              </a:defRPr>
            </a:lvl1pPr>
          </a:lstStyle>
          <a:p>
            <a:r>
              <a:rPr lang="en-US" sz="697" dirty="0"/>
              <a:t>Develop renewable energy and circular economy</a:t>
            </a:r>
            <a:endParaRPr sz="697" dirty="0"/>
          </a:p>
        </p:txBody>
      </p:sp>
      <p:sp>
        <p:nvSpPr>
          <p:cNvPr id="66" name="object 26">
            <a:extLst>
              <a:ext uri="{FF2B5EF4-FFF2-40B4-BE49-F238E27FC236}">
                <a16:creationId xmlns:a16="http://schemas.microsoft.com/office/drawing/2014/main" id="{B108DAFB-4A2F-4722-A77B-7CE2E5546D44}"/>
              </a:ext>
            </a:extLst>
          </p:cNvPr>
          <p:cNvSpPr txBox="1"/>
          <p:nvPr/>
        </p:nvSpPr>
        <p:spPr>
          <a:xfrm>
            <a:off x="2258199" y="2616381"/>
            <a:ext cx="877821" cy="649189"/>
          </a:xfrm>
          <a:prstGeom prst="rect">
            <a:avLst/>
          </a:prstGeom>
        </p:spPr>
        <p:txBody>
          <a:bodyPr vert="horz" wrap="square" lIns="0" tIns="5498" rIns="0" bIns="0" rtlCol="0">
            <a:spAutoFit/>
          </a:bodyPr>
          <a:lstStyle>
            <a:defPPr>
              <a:defRPr kern="0"/>
            </a:defPPr>
            <a:lvl1pPr marL="6109" marR="2444">
              <a:spcBef>
                <a:spcPts val="43"/>
              </a:spcBef>
              <a:defRPr sz="697" spc="17">
                <a:solidFill>
                  <a:srgbClr val="221F1F"/>
                </a:solidFill>
                <a:latin typeface="Carnas-Light" panose="02000503000000020004" pitchFamily="50" charset="0"/>
                <a:cs typeface="Tahoma"/>
              </a:defRPr>
            </a:lvl1pPr>
          </a:lstStyle>
          <a:p>
            <a:r>
              <a:rPr lang="en-US" dirty="0"/>
              <a:t>Improve customer experience and increase  reliability of services</a:t>
            </a:r>
            <a:endParaRPr lang="lt-LT" dirty="0"/>
          </a:p>
        </p:txBody>
      </p:sp>
      <p:sp>
        <p:nvSpPr>
          <p:cNvPr id="68" name="object 28">
            <a:extLst>
              <a:ext uri="{FF2B5EF4-FFF2-40B4-BE49-F238E27FC236}">
                <a16:creationId xmlns:a16="http://schemas.microsoft.com/office/drawing/2014/main" id="{0B583FBF-7147-4908-BF64-1443808E855A}"/>
              </a:ext>
            </a:extLst>
          </p:cNvPr>
          <p:cNvSpPr txBox="1"/>
          <p:nvPr/>
        </p:nvSpPr>
        <p:spPr>
          <a:xfrm>
            <a:off x="2262775" y="3722196"/>
            <a:ext cx="881786" cy="541917"/>
          </a:xfrm>
          <a:prstGeom prst="rect">
            <a:avLst/>
          </a:prstGeom>
        </p:spPr>
        <p:txBody>
          <a:bodyPr vert="horz" wrap="square" lIns="0" tIns="5498" rIns="0" bIns="0" rtlCol="0">
            <a:spAutoFit/>
          </a:bodyPr>
          <a:lstStyle>
            <a:defPPr>
              <a:defRPr kern="0"/>
            </a:defPPr>
            <a:lvl1pPr marL="6109" marR="2444">
              <a:spcBef>
                <a:spcPts val="43"/>
              </a:spcBef>
              <a:defRPr sz="697" spc="17">
                <a:solidFill>
                  <a:srgbClr val="221F1F"/>
                </a:solidFill>
                <a:latin typeface="Carnas-Light" panose="02000503000000020004" pitchFamily="50" charset="0"/>
                <a:cs typeface="Tahoma"/>
              </a:defRPr>
            </a:lvl1pPr>
          </a:lstStyle>
          <a:p>
            <a:r>
              <a:rPr lang="en-US" dirty="0"/>
              <a:t>Increase</a:t>
            </a:r>
            <a:r>
              <a:rPr dirty="0"/>
              <a:t> </a:t>
            </a:r>
            <a:r>
              <a:rPr lang="en-US" dirty="0"/>
              <a:t>employee engagement and</a:t>
            </a:r>
            <a:r>
              <a:rPr dirty="0"/>
              <a:t>  </a:t>
            </a:r>
            <a:r>
              <a:rPr lang="en-US" dirty="0"/>
              <a:t>improve their experience</a:t>
            </a:r>
            <a:endParaRPr dirty="0"/>
          </a:p>
        </p:txBody>
      </p:sp>
      <p:sp>
        <p:nvSpPr>
          <p:cNvPr id="69" name="object 29">
            <a:extLst>
              <a:ext uri="{FF2B5EF4-FFF2-40B4-BE49-F238E27FC236}">
                <a16:creationId xmlns:a16="http://schemas.microsoft.com/office/drawing/2014/main" id="{5EDE5E86-D994-4E21-BD2C-F8D6A7E118E1}"/>
              </a:ext>
            </a:extLst>
          </p:cNvPr>
          <p:cNvSpPr txBox="1"/>
          <p:nvPr/>
        </p:nvSpPr>
        <p:spPr>
          <a:xfrm>
            <a:off x="2257931" y="4314700"/>
            <a:ext cx="854421" cy="327371"/>
          </a:xfrm>
          <a:prstGeom prst="rect">
            <a:avLst/>
          </a:prstGeom>
        </p:spPr>
        <p:txBody>
          <a:bodyPr vert="horz" wrap="square" lIns="0" tIns="5498" rIns="0" bIns="0" rtlCol="0">
            <a:spAutoFit/>
          </a:bodyPr>
          <a:lstStyle>
            <a:defPPr>
              <a:defRPr kern="0"/>
            </a:defPPr>
            <a:lvl1pPr marL="6109" marR="2444">
              <a:spcBef>
                <a:spcPts val="43"/>
              </a:spcBef>
              <a:defRPr sz="697" spc="17">
                <a:solidFill>
                  <a:srgbClr val="221F1F"/>
                </a:solidFill>
                <a:latin typeface="Carnas-Light" panose="02000503000000020004" pitchFamily="50" charset="0"/>
                <a:cs typeface="Tahoma"/>
              </a:defRPr>
            </a:lvl1pPr>
          </a:lstStyle>
          <a:p>
            <a:r>
              <a:rPr lang="en-US" dirty="0"/>
              <a:t>Improve workplace safety</a:t>
            </a:r>
            <a:endParaRPr dirty="0"/>
          </a:p>
        </p:txBody>
      </p:sp>
      <p:sp>
        <p:nvSpPr>
          <p:cNvPr id="73" name="object 33">
            <a:extLst>
              <a:ext uri="{FF2B5EF4-FFF2-40B4-BE49-F238E27FC236}">
                <a16:creationId xmlns:a16="http://schemas.microsoft.com/office/drawing/2014/main" id="{E6C60426-CBEB-47F7-A6B0-026B6E9182D0}"/>
              </a:ext>
            </a:extLst>
          </p:cNvPr>
          <p:cNvSpPr txBox="1"/>
          <p:nvPr/>
        </p:nvSpPr>
        <p:spPr>
          <a:xfrm>
            <a:off x="2257931" y="1590306"/>
            <a:ext cx="948855" cy="434644"/>
          </a:xfrm>
          <a:prstGeom prst="rect">
            <a:avLst/>
          </a:prstGeom>
        </p:spPr>
        <p:txBody>
          <a:bodyPr vert="horz" wrap="square" lIns="0" tIns="5498" rIns="0" bIns="0" rtlCol="0">
            <a:spAutoFit/>
          </a:bodyPr>
          <a:lstStyle/>
          <a:p>
            <a:pPr marL="6109" marR="2444">
              <a:spcBef>
                <a:spcPts val="43"/>
              </a:spcBef>
            </a:pPr>
            <a:r>
              <a:rPr lang="en-US" sz="697" spc="17" dirty="0">
                <a:solidFill>
                  <a:srgbClr val="221F1F"/>
                </a:solidFill>
                <a:latin typeface="Carnas-Light" panose="02000503000000020004" pitchFamily="50" charset="0"/>
                <a:cs typeface="Tahoma"/>
              </a:rPr>
              <a:t>Reduce environmental impact of activities</a:t>
            </a:r>
            <a:endParaRPr sz="697" spc="17" dirty="0">
              <a:solidFill>
                <a:srgbClr val="221F1F"/>
              </a:solidFill>
              <a:latin typeface="Carnas-Light" panose="02000503000000020004" pitchFamily="50" charset="0"/>
              <a:cs typeface="Tahoma"/>
            </a:endParaRPr>
          </a:p>
        </p:txBody>
      </p:sp>
      <p:sp>
        <p:nvSpPr>
          <p:cNvPr id="70" name="object 30">
            <a:extLst>
              <a:ext uri="{FF2B5EF4-FFF2-40B4-BE49-F238E27FC236}">
                <a16:creationId xmlns:a16="http://schemas.microsoft.com/office/drawing/2014/main" id="{A5778655-3D9F-44C5-A1A1-96617F8A29E1}"/>
              </a:ext>
            </a:extLst>
          </p:cNvPr>
          <p:cNvSpPr txBox="1"/>
          <p:nvPr/>
        </p:nvSpPr>
        <p:spPr>
          <a:xfrm>
            <a:off x="1217703" y="2618330"/>
            <a:ext cx="928838" cy="434644"/>
          </a:xfrm>
          <a:prstGeom prst="rect">
            <a:avLst/>
          </a:prstGeom>
        </p:spPr>
        <p:txBody>
          <a:bodyPr vert="horz" wrap="square" lIns="0" tIns="5498" rIns="0" bIns="0" rtlCol="0">
            <a:spAutoFit/>
          </a:bodyPr>
          <a:lstStyle>
            <a:defPPr>
              <a:defRPr kern="0"/>
            </a:defPPr>
            <a:lvl1pPr marL="6109" marR="2444">
              <a:spcBef>
                <a:spcPts val="43"/>
              </a:spcBef>
              <a:defRPr sz="697" spc="17">
                <a:solidFill>
                  <a:srgbClr val="221F1F"/>
                </a:solidFill>
                <a:latin typeface="Carnas-Light" panose="02000503000000020004" pitchFamily="50" charset="0"/>
                <a:cs typeface="Tahoma"/>
              </a:defRPr>
            </a:lvl1pPr>
          </a:lstStyle>
          <a:p>
            <a:r>
              <a:rPr lang="en-GB" dirty="0"/>
              <a:t>Effective </a:t>
            </a:r>
          </a:p>
          <a:p>
            <a:r>
              <a:rPr lang="en-GB" dirty="0"/>
              <a:t>management of customer </a:t>
            </a:r>
          </a:p>
          <a:p>
            <a:r>
              <a:rPr lang="en-GB" dirty="0"/>
              <a:t>activities</a:t>
            </a:r>
          </a:p>
        </p:txBody>
      </p:sp>
      <p:sp>
        <p:nvSpPr>
          <p:cNvPr id="71" name="object 31">
            <a:extLst>
              <a:ext uri="{FF2B5EF4-FFF2-40B4-BE49-F238E27FC236}">
                <a16:creationId xmlns:a16="http://schemas.microsoft.com/office/drawing/2014/main" id="{B6669881-9513-41E1-AC2B-8175EECBD911}"/>
              </a:ext>
            </a:extLst>
          </p:cNvPr>
          <p:cNvSpPr txBox="1"/>
          <p:nvPr/>
        </p:nvSpPr>
        <p:spPr>
          <a:xfrm>
            <a:off x="1217703" y="3208025"/>
            <a:ext cx="970776" cy="434644"/>
          </a:xfrm>
          <a:prstGeom prst="rect">
            <a:avLst/>
          </a:prstGeom>
        </p:spPr>
        <p:txBody>
          <a:bodyPr vert="horz" wrap="square" lIns="0" tIns="5498" rIns="0" bIns="0" rtlCol="0">
            <a:spAutoFit/>
          </a:bodyPr>
          <a:lstStyle>
            <a:defPPr>
              <a:defRPr kern="0"/>
            </a:defPPr>
            <a:lvl1pPr marL="6109" marR="2444">
              <a:spcBef>
                <a:spcPts val="43"/>
              </a:spcBef>
              <a:defRPr sz="697" spc="17">
                <a:solidFill>
                  <a:srgbClr val="221F1F"/>
                </a:solidFill>
                <a:latin typeface="Carnas-Light" panose="02000503000000020004" pitchFamily="50" charset="0"/>
                <a:cs typeface="Tahoma"/>
              </a:defRPr>
            </a:lvl1pPr>
          </a:lstStyle>
          <a:p>
            <a:r>
              <a:rPr lang="en-GB" dirty="0"/>
              <a:t>Innovation, efficiency and growth of sustainable </a:t>
            </a:r>
          </a:p>
          <a:p>
            <a:r>
              <a:rPr lang="en-GB" dirty="0"/>
              <a:t>finances</a:t>
            </a:r>
          </a:p>
        </p:txBody>
      </p:sp>
      <p:sp>
        <p:nvSpPr>
          <p:cNvPr id="72" name="object 32">
            <a:extLst>
              <a:ext uri="{FF2B5EF4-FFF2-40B4-BE49-F238E27FC236}">
                <a16:creationId xmlns:a16="http://schemas.microsoft.com/office/drawing/2014/main" id="{74E93D35-6F4D-48A2-8E70-937C762AE537}"/>
              </a:ext>
            </a:extLst>
          </p:cNvPr>
          <p:cNvSpPr txBox="1"/>
          <p:nvPr/>
        </p:nvSpPr>
        <p:spPr>
          <a:xfrm>
            <a:off x="1217703" y="3779977"/>
            <a:ext cx="881786" cy="327371"/>
          </a:xfrm>
          <a:prstGeom prst="rect">
            <a:avLst/>
          </a:prstGeom>
        </p:spPr>
        <p:txBody>
          <a:bodyPr vert="horz" wrap="square" lIns="0" tIns="5498" rIns="0" bIns="0" rtlCol="0">
            <a:spAutoFit/>
          </a:bodyPr>
          <a:lstStyle>
            <a:defPPr>
              <a:defRPr kern="0"/>
            </a:defPPr>
            <a:lvl1pPr marL="6109" marR="2444">
              <a:spcBef>
                <a:spcPts val="43"/>
              </a:spcBef>
              <a:defRPr sz="697" spc="17">
                <a:solidFill>
                  <a:srgbClr val="221F1F"/>
                </a:solidFill>
                <a:latin typeface="Carnas-Light" panose="02000503000000020004" pitchFamily="50" charset="0"/>
                <a:cs typeface="Tahoma"/>
              </a:defRPr>
            </a:lvl1pPr>
          </a:lstStyle>
          <a:p>
            <a:r>
              <a:rPr lang="en-GB" dirty="0"/>
              <a:t>Caring organisation and engaged employees</a:t>
            </a:r>
          </a:p>
        </p:txBody>
      </p:sp>
      <p:sp>
        <p:nvSpPr>
          <p:cNvPr id="74" name="object 34">
            <a:extLst>
              <a:ext uri="{FF2B5EF4-FFF2-40B4-BE49-F238E27FC236}">
                <a16:creationId xmlns:a16="http://schemas.microsoft.com/office/drawing/2014/main" id="{C9D781A6-D770-4720-9F14-4F4F61E886C9}"/>
              </a:ext>
            </a:extLst>
          </p:cNvPr>
          <p:cNvSpPr txBox="1"/>
          <p:nvPr/>
        </p:nvSpPr>
        <p:spPr>
          <a:xfrm>
            <a:off x="1219200" y="1939611"/>
            <a:ext cx="910503" cy="327371"/>
          </a:xfrm>
          <a:prstGeom prst="rect">
            <a:avLst/>
          </a:prstGeom>
        </p:spPr>
        <p:txBody>
          <a:bodyPr vert="horz" wrap="square" lIns="0" tIns="5498" rIns="0" bIns="0" rtlCol="0">
            <a:spAutoFit/>
          </a:bodyPr>
          <a:lstStyle/>
          <a:p>
            <a:pPr marL="6109" marR="2444">
              <a:spcBef>
                <a:spcPts val="43"/>
              </a:spcBef>
            </a:pPr>
            <a:r>
              <a:rPr lang="en-US" sz="697" spc="17" dirty="0">
                <a:solidFill>
                  <a:srgbClr val="221F1F"/>
                </a:solidFill>
                <a:latin typeface="Carnas-Light" panose="02000503000000020004" pitchFamily="50" charset="0"/>
                <a:cs typeface="Tahoma"/>
              </a:rPr>
              <a:t>Environmentally sustainable activities</a:t>
            </a:r>
            <a:endParaRPr sz="697" spc="17" dirty="0">
              <a:solidFill>
                <a:srgbClr val="221F1F"/>
              </a:solidFill>
              <a:latin typeface="Carnas-Light" panose="02000503000000020004" pitchFamily="50" charset="0"/>
              <a:cs typeface="Tahoma"/>
            </a:endParaRPr>
          </a:p>
        </p:txBody>
      </p:sp>
      <p:cxnSp>
        <p:nvCxnSpPr>
          <p:cNvPr id="87" name="Прямая соединительная линия 86">
            <a:extLst>
              <a:ext uri="{FF2B5EF4-FFF2-40B4-BE49-F238E27FC236}">
                <a16:creationId xmlns:a16="http://schemas.microsoft.com/office/drawing/2014/main" id="{F782781E-25F0-4BB1-8450-F0827796AED0}"/>
              </a:ext>
            </a:extLst>
          </p:cNvPr>
          <p:cNvCxnSpPr>
            <a:cxnSpLocks/>
          </p:cNvCxnSpPr>
          <p:nvPr/>
        </p:nvCxnSpPr>
        <p:spPr>
          <a:xfrm flipV="1">
            <a:off x="3662984" y="1768051"/>
            <a:ext cx="4181901" cy="6363"/>
          </a:xfrm>
          <a:prstGeom prst="line">
            <a:avLst/>
          </a:prstGeom>
        </p:spPr>
      </p:cxnSp>
      <p:cxnSp>
        <p:nvCxnSpPr>
          <p:cNvPr id="89" name="Прямая соединительная линия 88">
            <a:extLst>
              <a:ext uri="{FF2B5EF4-FFF2-40B4-BE49-F238E27FC236}">
                <a16:creationId xmlns:a16="http://schemas.microsoft.com/office/drawing/2014/main" id="{773BF308-AC35-4718-B863-D495C0F48B5A}"/>
              </a:ext>
            </a:extLst>
          </p:cNvPr>
          <p:cNvCxnSpPr>
            <a:cxnSpLocks/>
          </p:cNvCxnSpPr>
          <p:nvPr/>
        </p:nvCxnSpPr>
        <p:spPr>
          <a:xfrm>
            <a:off x="2621004" y="4245767"/>
            <a:ext cx="6159608" cy="0"/>
          </a:xfrm>
          <a:prstGeom prst="line">
            <a:avLst/>
          </a:prstGeom>
        </p:spPr>
        <p:style>
          <a:lnRef idx="1">
            <a:schemeClr val="dk1"/>
          </a:lnRef>
          <a:fillRef idx="0">
            <a:schemeClr val="dk1"/>
          </a:fillRef>
          <a:effectRef idx="0">
            <a:schemeClr val="dk1"/>
          </a:effectRef>
          <a:fontRef idx="minor">
            <a:schemeClr val="tx1"/>
          </a:fontRef>
        </p:style>
      </p:cxnSp>
      <p:sp>
        <p:nvSpPr>
          <p:cNvPr id="93" name="object 8">
            <a:extLst>
              <a:ext uri="{FF2B5EF4-FFF2-40B4-BE49-F238E27FC236}">
                <a16:creationId xmlns:a16="http://schemas.microsoft.com/office/drawing/2014/main" id="{F6DEAF31-6A74-4A6C-8113-3EF0757B3116}"/>
              </a:ext>
            </a:extLst>
          </p:cNvPr>
          <p:cNvSpPr txBox="1"/>
          <p:nvPr/>
        </p:nvSpPr>
        <p:spPr>
          <a:xfrm>
            <a:off x="457200" y="3369771"/>
            <a:ext cx="890100" cy="220098"/>
          </a:xfrm>
          <a:prstGeom prst="rect">
            <a:avLst/>
          </a:prstGeom>
        </p:spPr>
        <p:txBody>
          <a:bodyPr vert="horz" wrap="square" lIns="0" tIns="5498" rIns="0" bIns="0" rtlCol="0">
            <a:spAutoFit/>
          </a:bodyPr>
          <a:lstStyle>
            <a:defPPr>
              <a:defRPr kern="0"/>
            </a:defPPr>
            <a:lvl1pPr marL="6109">
              <a:spcBef>
                <a:spcPts val="43"/>
              </a:spcBef>
              <a:defRPr sz="697" spc="17">
                <a:solidFill>
                  <a:srgbClr val="221F1F"/>
                </a:solidFill>
                <a:latin typeface="Carnas-Medium" panose="02000603000000020004" pitchFamily="50" charset="0"/>
                <a:cs typeface="Tahoma"/>
              </a:defRPr>
            </a:lvl1pPr>
          </a:lstStyle>
          <a:p>
            <a:r>
              <a:rPr lang="lt-LT" b="1" dirty="0"/>
              <a:t>FINAN</a:t>
            </a:r>
            <a:r>
              <a:rPr lang="en-US" b="1" dirty="0"/>
              <a:t>CES AND</a:t>
            </a:r>
            <a:r>
              <a:rPr lang="lt-LT" b="1" dirty="0"/>
              <a:t> PROCES</a:t>
            </a:r>
            <a:r>
              <a:rPr lang="en-US" b="1" dirty="0"/>
              <a:t>SES</a:t>
            </a:r>
            <a:endParaRPr lang="lt-LT" b="1" dirty="0"/>
          </a:p>
        </p:txBody>
      </p:sp>
      <p:sp>
        <p:nvSpPr>
          <p:cNvPr id="94" name="object 16">
            <a:extLst>
              <a:ext uri="{FF2B5EF4-FFF2-40B4-BE49-F238E27FC236}">
                <a16:creationId xmlns:a16="http://schemas.microsoft.com/office/drawing/2014/main" id="{90B64585-E5DA-46C6-893D-38CEEA339C75}"/>
              </a:ext>
            </a:extLst>
          </p:cNvPr>
          <p:cNvSpPr txBox="1"/>
          <p:nvPr/>
        </p:nvSpPr>
        <p:spPr>
          <a:xfrm>
            <a:off x="3295316" y="2856627"/>
            <a:ext cx="706774" cy="112825"/>
          </a:xfrm>
          <a:prstGeom prst="rect">
            <a:avLst/>
          </a:prstGeom>
        </p:spPr>
        <p:txBody>
          <a:bodyPr vert="horz" wrap="square" lIns="0" tIns="5498" rIns="0" bIns="0" rtlCol="0">
            <a:spAutoFit/>
          </a:bodyPr>
          <a:lstStyle>
            <a:defPPr>
              <a:defRPr kern="0"/>
            </a:defPPr>
            <a:lvl1pPr marL="6109" marR="2444">
              <a:spcBef>
                <a:spcPts val="43"/>
              </a:spcBef>
              <a:defRPr sz="697" spc="17">
                <a:solidFill>
                  <a:srgbClr val="221F1F"/>
                </a:solidFill>
                <a:latin typeface="Carnas-Light" panose="02000503000000020004" pitchFamily="50" charset="0"/>
                <a:cs typeface="Tahoma"/>
              </a:defRPr>
            </a:lvl1pPr>
          </a:lstStyle>
          <a:p>
            <a:r>
              <a:rPr lang="lt-LT" dirty="0"/>
              <a:t>EBITDA %</a:t>
            </a:r>
          </a:p>
        </p:txBody>
      </p:sp>
      <p:sp>
        <p:nvSpPr>
          <p:cNvPr id="95" name="object 22">
            <a:extLst>
              <a:ext uri="{FF2B5EF4-FFF2-40B4-BE49-F238E27FC236}">
                <a16:creationId xmlns:a16="http://schemas.microsoft.com/office/drawing/2014/main" id="{ECE4054A-92CB-4FFE-A929-96F627153721}"/>
              </a:ext>
            </a:extLst>
          </p:cNvPr>
          <p:cNvSpPr txBox="1"/>
          <p:nvPr/>
        </p:nvSpPr>
        <p:spPr>
          <a:xfrm>
            <a:off x="4462298" y="2774721"/>
            <a:ext cx="4305949" cy="327371"/>
          </a:xfrm>
          <a:prstGeom prst="rect">
            <a:avLst/>
          </a:prstGeom>
        </p:spPr>
        <p:txBody>
          <a:bodyPr vert="horz" wrap="square" lIns="0" tIns="5498" rIns="0" bIns="0" rtlCol="0">
            <a:spAutoFit/>
          </a:bodyPr>
          <a:lstStyle>
            <a:defPPr>
              <a:defRPr kern="0"/>
            </a:defPPr>
            <a:lvl1pPr marL="6109" marR="2444">
              <a:spcBef>
                <a:spcPts val="43"/>
              </a:spcBef>
              <a:defRPr sz="697" spc="17">
                <a:solidFill>
                  <a:srgbClr val="221F1F"/>
                </a:solidFill>
                <a:latin typeface="Carnas-Light" panose="02000503000000020004" pitchFamily="50" charset="0"/>
                <a:cs typeface="Tahoma"/>
              </a:defRPr>
            </a:lvl1pPr>
          </a:lstStyle>
          <a:p>
            <a:r>
              <a:rPr lang="en-US" dirty="0"/>
              <a:t>Earnings before interest, taxes, depreciation and amortization </a:t>
            </a:r>
          </a:p>
          <a:p>
            <a:r>
              <a:rPr lang="lt-LT" dirty="0"/>
              <a:t>(EBITDA) / </a:t>
            </a:r>
            <a:r>
              <a:rPr lang="en-US" dirty="0"/>
              <a:t>Revenue</a:t>
            </a:r>
            <a:r>
              <a:rPr lang="lt-LT" dirty="0"/>
              <a:t> </a:t>
            </a:r>
          </a:p>
          <a:p>
            <a:r>
              <a:rPr lang="en-US" dirty="0"/>
              <a:t>Adjusted</a:t>
            </a:r>
            <a:r>
              <a:rPr lang="lt-LT" dirty="0"/>
              <a:t> EBITDA % – </a:t>
            </a:r>
            <a:r>
              <a:rPr lang="en-US" dirty="0"/>
              <a:t>by eliminating from</a:t>
            </a:r>
            <a:r>
              <a:rPr lang="lt-LT" dirty="0"/>
              <a:t> EBITDA</a:t>
            </a:r>
            <a:r>
              <a:rPr lang="en-US" dirty="0"/>
              <a:t> the effect of electricity price increase and tax indexation</a:t>
            </a:r>
            <a:endParaRPr lang="lt-LT" dirty="0"/>
          </a:p>
        </p:txBody>
      </p:sp>
      <p:sp>
        <p:nvSpPr>
          <p:cNvPr id="96" name="object 26">
            <a:extLst>
              <a:ext uri="{FF2B5EF4-FFF2-40B4-BE49-F238E27FC236}">
                <a16:creationId xmlns:a16="http://schemas.microsoft.com/office/drawing/2014/main" id="{54F86C39-57AD-42B9-BC5A-B49029A41F3A}"/>
              </a:ext>
            </a:extLst>
          </p:cNvPr>
          <p:cNvSpPr txBox="1"/>
          <p:nvPr/>
        </p:nvSpPr>
        <p:spPr>
          <a:xfrm>
            <a:off x="2258112" y="3232117"/>
            <a:ext cx="1025055" cy="434644"/>
          </a:xfrm>
          <a:prstGeom prst="rect">
            <a:avLst/>
          </a:prstGeom>
        </p:spPr>
        <p:txBody>
          <a:bodyPr vert="horz" wrap="square" lIns="0" tIns="5498" rIns="0" bIns="0" rtlCol="0">
            <a:spAutoFit/>
          </a:bodyPr>
          <a:lstStyle>
            <a:defPPr>
              <a:defRPr kern="0"/>
            </a:defPPr>
            <a:lvl1pPr marL="6109" marR="2444">
              <a:spcBef>
                <a:spcPts val="43"/>
              </a:spcBef>
              <a:defRPr sz="697" spc="17">
                <a:solidFill>
                  <a:srgbClr val="221F1F"/>
                </a:solidFill>
                <a:latin typeface="Carnas-Light" panose="02000503000000020004" pitchFamily="50" charset="0"/>
                <a:cs typeface="Tahoma"/>
              </a:defRPr>
            </a:lvl1pPr>
          </a:lstStyle>
          <a:p>
            <a:r>
              <a:rPr lang="en-US" dirty="0"/>
              <a:t>Increase operating efficiency by ensuring financial resilience</a:t>
            </a:r>
            <a:endParaRPr lang="lt-LT" dirty="0"/>
          </a:p>
        </p:txBody>
      </p:sp>
      <p:cxnSp>
        <p:nvCxnSpPr>
          <p:cNvPr id="92" name="Прямая соединительная линия 91">
            <a:extLst>
              <a:ext uri="{FF2B5EF4-FFF2-40B4-BE49-F238E27FC236}">
                <a16:creationId xmlns:a16="http://schemas.microsoft.com/office/drawing/2014/main" id="{0FA344DC-C171-432C-8948-42E8BE429523}"/>
              </a:ext>
            </a:extLst>
          </p:cNvPr>
          <p:cNvCxnSpPr>
            <a:cxnSpLocks/>
          </p:cNvCxnSpPr>
          <p:nvPr/>
        </p:nvCxnSpPr>
        <p:spPr>
          <a:xfrm>
            <a:off x="3304057" y="1721959"/>
            <a:ext cx="5476555" cy="0"/>
          </a:xfrm>
          <a:prstGeom prst="line">
            <a:avLst/>
          </a:prstGeom>
        </p:spPr>
        <p:style>
          <a:lnRef idx="1">
            <a:schemeClr val="dk1"/>
          </a:lnRef>
          <a:fillRef idx="0">
            <a:schemeClr val="dk1"/>
          </a:fillRef>
          <a:effectRef idx="0">
            <a:schemeClr val="dk1"/>
          </a:effectRef>
          <a:fontRef idx="minor">
            <a:schemeClr val="tx1"/>
          </a:fontRef>
        </p:style>
      </p:cxnSp>
      <p:cxnSp>
        <p:nvCxnSpPr>
          <p:cNvPr id="83" name="Прямая соединительная линия 82">
            <a:extLst>
              <a:ext uri="{FF2B5EF4-FFF2-40B4-BE49-F238E27FC236}">
                <a16:creationId xmlns:a16="http://schemas.microsoft.com/office/drawing/2014/main" id="{51A69233-E9AE-4492-8737-668B61BF815C}"/>
              </a:ext>
            </a:extLst>
          </p:cNvPr>
          <p:cNvCxnSpPr>
            <a:cxnSpLocks/>
          </p:cNvCxnSpPr>
          <p:nvPr/>
        </p:nvCxnSpPr>
        <p:spPr>
          <a:xfrm flipV="1">
            <a:off x="312859" y="1402411"/>
            <a:ext cx="8467755" cy="13678"/>
          </a:xfrm>
          <a:prstGeom prst="line">
            <a:avLst/>
          </a:prstGeom>
        </p:spPr>
        <p:style>
          <a:lnRef idx="1">
            <a:schemeClr val="dk1"/>
          </a:lnRef>
          <a:fillRef idx="0">
            <a:schemeClr val="dk1"/>
          </a:fillRef>
          <a:effectRef idx="0">
            <a:schemeClr val="dk1"/>
          </a:effectRef>
          <a:fontRef idx="minor">
            <a:schemeClr val="tx1"/>
          </a:fontRef>
        </p:style>
      </p:cxnSp>
      <p:cxnSp>
        <p:nvCxnSpPr>
          <p:cNvPr id="4" name="Прямая соединительная линия 82">
            <a:extLst>
              <a:ext uri="{FF2B5EF4-FFF2-40B4-BE49-F238E27FC236}">
                <a16:creationId xmlns:a16="http://schemas.microsoft.com/office/drawing/2014/main" id="{1470398D-877D-F0BF-483F-F74552DF26EF}"/>
              </a:ext>
            </a:extLst>
          </p:cNvPr>
          <p:cNvCxnSpPr>
            <a:cxnSpLocks/>
          </p:cNvCxnSpPr>
          <p:nvPr/>
        </p:nvCxnSpPr>
        <p:spPr>
          <a:xfrm flipV="1">
            <a:off x="312858" y="2441199"/>
            <a:ext cx="8467755" cy="13678"/>
          </a:xfrm>
          <a:prstGeom prst="line">
            <a:avLst/>
          </a:prstGeom>
        </p:spPr>
        <p:style>
          <a:lnRef idx="1">
            <a:schemeClr val="dk1"/>
          </a:lnRef>
          <a:fillRef idx="0">
            <a:schemeClr val="dk1"/>
          </a:fillRef>
          <a:effectRef idx="0">
            <a:schemeClr val="dk1"/>
          </a:effectRef>
          <a:fontRef idx="minor">
            <a:schemeClr val="tx1"/>
          </a:fontRef>
        </p:style>
      </p:cxnSp>
      <p:cxnSp>
        <p:nvCxnSpPr>
          <p:cNvPr id="5" name="Прямая соединительная линия 82">
            <a:extLst>
              <a:ext uri="{FF2B5EF4-FFF2-40B4-BE49-F238E27FC236}">
                <a16:creationId xmlns:a16="http://schemas.microsoft.com/office/drawing/2014/main" id="{AE9D93DD-E8AA-F1DB-B74E-4AD43D8C0364}"/>
              </a:ext>
            </a:extLst>
          </p:cNvPr>
          <p:cNvCxnSpPr>
            <a:cxnSpLocks/>
          </p:cNvCxnSpPr>
          <p:nvPr/>
        </p:nvCxnSpPr>
        <p:spPr>
          <a:xfrm flipV="1">
            <a:off x="336696" y="3145457"/>
            <a:ext cx="8467755" cy="13678"/>
          </a:xfrm>
          <a:prstGeom prst="line">
            <a:avLst/>
          </a:prstGeom>
        </p:spPr>
        <p:style>
          <a:lnRef idx="1">
            <a:schemeClr val="dk1"/>
          </a:lnRef>
          <a:fillRef idx="0">
            <a:schemeClr val="dk1"/>
          </a:fillRef>
          <a:effectRef idx="0">
            <a:schemeClr val="dk1"/>
          </a:effectRef>
          <a:fontRef idx="minor">
            <a:schemeClr val="tx1"/>
          </a:fontRef>
        </p:style>
      </p:cxnSp>
      <p:cxnSp>
        <p:nvCxnSpPr>
          <p:cNvPr id="6" name="Прямая соединительная линия 82">
            <a:extLst>
              <a:ext uri="{FF2B5EF4-FFF2-40B4-BE49-F238E27FC236}">
                <a16:creationId xmlns:a16="http://schemas.microsoft.com/office/drawing/2014/main" id="{98AE8337-E194-42A4-29F3-B8555847E38C}"/>
              </a:ext>
            </a:extLst>
          </p:cNvPr>
          <p:cNvCxnSpPr>
            <a:cxnSpLocks/>
          </p:cNvCxnSpPr>
          <p:nvPr/>
        </p:nvCxnSpPr>
        <p:spPr>
          <a:xfrm flipV="1">
            <a:off x="312857" y="3672280"/>
            <a:ext cx="8467755" cy="13678"/>
          </a:xfrm>
          <a:prstGeom prst="line">
            <a:avLst/>
          </a:prstGeom>
        </p:spPr>
        <p:style>
          <a:lnRef idx="1">
            <a:schemeClr val="dk1"/>
          </a:lnRef>
          <a:fillRef idx="0">
            <a:schemeClr val="dk1"/>
          </a:fillRef>
          <a:effectRef idx="0">
            <a:schemeClr val="dk1"/>
          </a:effectRef>
          <a:fontRef idx="minor">
            <a:schemeClr val="tx1"/>
          </a:fontRef>
        </p:style>
      </p:cxnSp>
      <p:cxnSp>
        <p:nvCxnSpPr>
          <p:cNvPr id="8" name="Прямая соединительная линия 91">
            <a:extLst>
              <a:ext uri="{FF2B5EF4-FFF2-40B4-BE49-F238E27FC236}">
                <a16:creationId xmlns:a16="http://schemas.microsoft.com/office/drawing/2014/main" id="{25CA44CA-4E76-7C5C-B951-83DB363A42BD}"/>
              </a:ext>
            </a:extLst>
          </p:cNvPr>
          <p:cNvCxnSpPr>
            <a:cxnSpLocks/>
          </p:cNvCxnSpPr>
          <p:nvPr/>
        </p:nvCxnSpPr>
        <p:spPr>
          <a:xfrm>
            <a:off x="3304056" y="2073776"/>
            <a:ext cx="5476555" cy="0"/>
          </a:xfrm>
          <a:prstGeom prst="line">
            <a:avLst/>
          </a:prstGeom>
        </p:spPr>
        <p:style>
          <a:lnRef idx="1">
            <a:schemeClr val="dk1"/>
          </a:lnRef>
          <a:fillRef idx="0">
            <a:schemeClr val="dk1"/>
          </a:fillRef>
          <a:effectRef idx="0">
            <a:schemeClr val="dk1"/>
          </a:effectRef>
          <a:fontRef idx="minor">
            <a:schemeClr val="tx1"/>
          </a:fontRef>
        </p:style>
      </p:cxnSp>
      <p:cxnSp>
        <p:nvCxnSpPr>
          <p:cNvPr id="13" name="Прямая соединительная линия 91">
            <a:extLst>
              <a:ext uri="{FF2B5EF4-FFF2-40B4-BE49-F238E27FC236}">
                <a16:creationId xmlns:a16="http://schemas.microsoft.com/office/drawing/2014/main" id="{33D86A9F-C241-5426-BEBF-9EF62035B9BB}"/>
              </a:ext>
            </a:extLst>
          </p:cNvPr>
          <p:cNvCxnSpPr>
            <a:cxnSpLocks/>
          </p:cNvCxnSpPr>
          <p:nvPr/>
        </p:nvCxnSpPr>
        <p:spPr>
          <a:xfrm>
            <a:off x="3292820" y="2698948"/>
            <a:ext cx="5476555"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ED185080-AF48-4AB9-9F65-D33AA2FDBE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857250"/>
            <a:ext cx="10273937" cy="6681252"/>
          </a:xfrm>
          <a:prstGeom prst="rect">
            <a:avLst/>
          </a:prstGeom>
        </p:spPr>
      </p:pic>
      <p:sp>
        <p:nvSpPr>
          <p:cNvPr id="16" name="Прямоугольник 15">
            <a:extLst>
              <a:ext uri="{FF2B5EF4-FFF2-40B4-BE49-F238E27FC236}">
                <a16:creationId xmlns:a16="http://schemas.microsoft.com/office/drawing/2014/main" id="{09660533-C065-4BD7-94EC-CBDDC527DA27}"/>
              </a:ext>
            </a:extLst>
          </p:cNvPr>
          <p:cNvSpPr/>
          <p:nvPr/>
        </p:nvSpPr>
        <p:spPr>
          <a:xfrm>
            <a:off x="-152400" y="-1466212"/>
            <a:ext cx="1676400" cy="6681252"/>
          </a:xfrm>
          <a:prstGeom prst="rect">
            <a:avLst/>
          </a:prstGeom>
          <a:solidFill>
            <a:srgbClr val="E6F7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5" name="object 15"/>
          <p:cNvSpPr txBox="1">
            <a:spLocks noGrp="1"/>
          </p:cNvSpPr>
          <p:nvPr>
            <p:ph type="title"/>
          </p:nvPr>
        </p:nvSpPr>
        <p:spPr>
          <a:xfrm>
            <a:off x="914400" y="3366283"/>
            <a:ext cx="4572000" cy="1071613"/>
          </a:xfrm>
          <a:prstGeom prst="rect">
            <a:avLst/>
          </a:prstGeom>
        </p:spPr>
        <p:txBody>
          <a:bodyPr vert="horz" wrap="square" lIns="0" tIns="5498" rIns="0" bIns="0" rtlCol="0">
            <a:spAutoFit/>
          </a:bodyPr>
          <a:lstStyle/>
          <a:p>
            <a:pPr marL="6109" marR="2444">
              <a:spcBef>
                <a:spcPts val="43"/>
              </a:spcBef>
            </a:pPr>
            <a:r>
              <a:rPr lang="lt-LT" sz="2309" spc="142" dirty="0">
                <a:solidFill>
                  <a:srgbClr val="006EB9"/>
                </a:solidFill>
                <a:latin typeface="Carnas-Medium" panose="02000603000000020004" pitchFamily="50" charset="0"/>
              </a:rPr>
              <a:t>ANALYSIS OF THE OPERATING ENVIRONMENT FACTORS</a:t>
            </a:r>
            <a:endParaRPr sz="2309" spc="142" dirty="0">
              <a:solidFill>
                <a:srgbClr val="006EB9"/>
              </a:solidFill>
              <a:latin typeface="Carnas-Medium" panose="02000603000000020004" pitchFamily="50" charset="0"/>
            </a:endParaRPr>
          </a:p>
        </p:txBody>
      </p:sp>
      <p:pic>
        <p:nvPicPr>
          <p:cNvPr id="17" name="Рисунок 16">
            <a:extLst>
              <a:ext uri="{FF2B5EF4-FFF2-40B4-BE49-F238E27FC236}">
                <a16:creationId xmlns:a16="http://schemas.microsoft.com/office/drawing/2014/main" id="{19F6A70D-D26F-4EE1-9440-BCB733606325}"/>
              </a:ext>
            </a:extLst>
          </p:cNvPr>
          <p:cNvPicPr>
            <a:picLocks noChangeAspect="1"/>
          </p:cNvPicPr>
          <p:nvPr/>
        </p:nvPicPr>
        <p:blipFill>
          <a:blip r:embed="rId3" cstate="print">
            <a:extLst>
              <a:ext uri="{96DAC541-7B7A-43D3-8B79-37D633B846F1}">
                <asvg:svgBlip xmlns:asvg="http://schemas.microsoft.com/office/drawing/2016/SVG/main" r:embed="rId4"/>
              </a:ext>
            </a:extLst>
          </a:blip>
          <a:stretch>
            <a:fillRect/>
          </a:stretch>
        </p:blipFill>
        <p:spPr>
          <a:xfrm>
            <a:off x="931647" y="2653154"/>
            <a:ext cx="2774558" cy="42779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BE9E7025E6954584E2404CC50ACCAF" ma:contentTypeVersion="11" ma:contentTypeDescription="Create a new document." ma:contentTypeScope="" ma:versionID="a2ba7c730439ce0e7a9f3439fcb255b4">
  <xsd:schema xmlns:xsd="http://www.w3.org/2001/XMLSchema" xmlns:xs="http://www.w3.org/2001/XMLSchema" xmlns:p="http://schemas.microsoft.com/office/2006/metadata/properties" xmlns:ns2="2664c69d-1d09-4d04-8255-5a646ed4631d" targetNamespace="http://schemas.microsoft.com/office/2006/metadata/properties" ma:root="true" ma:fieldsID="abd5465a557042809e083f647db7a940" ns2:_="">
    <xsd:import namespace="2664c69d-1d09-4d04-8255-5a646ed4631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64c69d-1d09-4d04-8255-5a646ed463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38F2C2-87FB-456C-96B8-C403D17E4B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64c69d-1d09-4d04-8255-5a646ed463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409986-1977-4121-9BF8-FCCF002BB1A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26ED2E2-200F-4D39-A74F-C37AD86A75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6418</TotalTime>
  <Words>2404</Words>
  <Application>Microsoft Office PowerPoint</Application>
  <PresentationFormat>On-screen Show (16:9)</PresentationFormat>
  <Paragraphs>326</Paragraphs>
  <Slides>16</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Calibri</vt:lpstr>
      <vt:lpstr>Carnas light</vt:lpstr>
      <vt:lpstr>Carnas medium</vt:lpstr>
      <vt:lpstr>Carnas-Light</vt:lpstr>
      <vt:lpstr>Carnas-Medium</vt:lpstr>
      <vt:lpstr>CarnasW03-Light</vt:lpstr>
      <vt:lpstr>CarnasW03-Medium</vt:lpstr>
      <vt:lpstr>Times New Roman</vt:lpstr>
      <vt:lpstr>Office Theme</vt:lpstr>
      <vt:lpstr>LONG-TERM BUSINESS STRATEGY 2023-2032</vt:lpstr>
      <vt:lpstr>Company purpose, vision, mission</vt:lpstr>
      <vt:lpstr>Achieving the vision</vt:lpstr>
      <vt:lpstr>Company values</vt:lpstr>
      <vt:lpstr>Strategic directions and goals</vt:lpstr>
      <vt:lpstr>Our commitment to building sustainable future</vt:lpstr>
      <vt:lpstr>UAB Vilniaus vandenys mapping of strategic goals</vt:lpstr>
      <vt:lpstr>PowerPoint Presentation</vt:lpstr>
      <vt:lpstr>ANALYSIS OF THE OPERATING ENVIRONMENT FACTORS</vt:lpstr>
      <vt:lpstr>PESTEL analysis of the operating environment factors</vt:lpstr>
      <vt:lpstr>SWOT analysis of the operating  environment factors </vt:lpstr>
      <vt:lpstr>STAKEHOLDERS AND COMPANY COMMITMENTS</vt:lpstr>
      <vt:lpstr>Stakeholders and Company commitments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20230218_VV_07 variantas</dc:title>
  <dc:creator>Hanna</dc:creator>
  <cp:lastModifiedBy>Jolita Orentaitė</cp:lastModifiedBy>
  <cp:revision>99</cp:revision>
  <dcterms:created xsi:type="dcterms:W3CDTF">2023-02-18T13:05:10Z</dcterms:created>
  <dcterms:modified xsi:type="dcterms:W3CDTF">2023-07-07T08:04:23Z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2023-02-18T00:00:00Z</vt:filetime>
  </property>
  <property fmtid="{D5CDD505-2E9C-101B-9397-08002B2CF9AE}" pid="3" name="Creator">
    <vt:lpwstr>Adobe Illustrator 26.2 (Windows)</vt:lpwstr>
  </property>
  <property fmtid="{D5CDD505-2E9C-101B-9397-08002B2CF9AE}" pid="4" name="LastSaved">
    <vt:filetime>2023-02-18T00:00:00Z</vt:filetime>
  </property>
  <property fmtid="{D5CDD505-2E9C-101B-9397-08002B2CF9AE}" pid="5" name="Producer">
    <vt:lpwstr>Adobe PDF library 16.04</vt:lpwstr>
  </property>
  <property fmtid="{D5CDD505-2E9C-101B-9397-08002B2CF9AE}" pid="6" name="ContentTypeId">
    <vt:lpwstr>0x01010037BE9E7025E6954584E2404CC50ACCAF</vt:lpwstr>
  </property>
</Properties>
</file>